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rts/style1.xml" ContentType="application/vnd.ms-office.chartstyle+xml"/>
  <Override PartName="/ppt/charts/colors1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38"/>
  </p:notesMasterIdLst>
  <p:sldIdLst>
    <p:sldId id="256" r:id="rId2"/>
    <p:sldId id="257" r:id="rId3"/>
    <p:sldId id="258" r:id="rId4"/>
    <p:sldId id="280" r:id="rId5"/>
    <p:sldId id="279" r:id="rId6"/>
    <p:sldId id="259" r:id="rId7"/>
    <p:sldId id="260" r:id="rId8"/>
    <p:sldId id="261" r:id="rId9"/>
    <p:sldId id="281" r:id="rId10"/>
    <p:sldId id="265" r:id="rId11"/>
    <p:sldId id="266" r:id="rId12"/>
    <p:sldId id="267" r:id="rId13"/>
    <p:sldId id="268" r:id="rId14"/>
    <p:sldId id="262" r:id="rId15"/>
    <p:sldId id="282" r:id="rId16"/>
    <p:sldId id="311" r:id="rId17"/>
    <p:sldId id="288" r:id="rId18"/>
    <p:sldId id="298" r:id="rId19"/>
    <p:sldId id="312" r:id="rId20"/>
    <p:sldId id="310" r:id="rId21"/>
    <p:sldId id="289" r:id="rId22"/>
    <p:sldId id="286" r:id="rId23"/>
    <p:sldId id="287" r:id="rId24"/>
    <p:sldId id="296" r:id="rId25"/>
    <p:sldId id="285" r:id="rId26"/>
    <p:sldId id="290" r:id="rId27"/>
    <p:sldId id="291" r:id="rId28"/>
    <p:sldId id="292" r:id="rId29"/>
    <p:sldId id="278" r:id="rId30"/>
    <p:sldId id="293" r:id="rId31"/>
    <p:sldId id="300" r:id="rId32"/>
    <p:sldId id="297" r:id="rId33"/>
    <p:sldId id="294" r:id="rId34"/>
    <p:sldId id="274" r:id="rId35"/>
    <p:sldId id="275" r:id="rId36"/>
    <p:sldId id="276" r:id="rId37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39"/>
      <p:bold r:id="rId40"/>
    </p:embeddedFont>
    <p:embeddedFont>
      <p:font typeface="Corbel" panose="020B0503020204020204" pitchFamily="34" charset="0"/>
      <p:regular r:id="rId41"/>
      <p:bold r:id="rId42"/>
      <p:italic r:id="rId43"/>
      <p:boldItalic r:id="rId44"/>
    </p:embeddedFont>
    <p:embeddedFont>
      <p:font typeface="a옛날목욕탕L" panose="02020600000000000000" pitchFamily="18" charset="-127"/>
      <p:regular r:id="rId4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66AC"/>
    <a:srgbClr val="90A2CF"/>
    <a:srgbClr val="ACCBF9"/>
    <a:srgbClr val="F1F3F9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72833802-FEF1-4C79-8D5D-14CF1EAF98D9}" styleName="밝은 스타일 2 - 강조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08" autoAdjust="0"/>
    <p:restoredTop sz="94843" autoAdjust="0"/>
  </p:normalViewPr>
  <p:slideViewPr>
    <p:cSldViewPr>
      <p:cViewPr varScale="1">
        <p:scale>
          <a:sx n="73" d="100"/>
          <a:sy n="73" d="100"/>
        </p:scale>
        <p:origin x="-1536" y="-90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3" Type="http://schemas.microsoft.com/office/2011/relationships/chartStyle" Target="style1.xml"/><Relationship Id="rId2" Type="http://schemas.microsoft.com/office/2011/relationships/chartColorStyle" Target="colors1.xml"/><Relationship Id="rId1" Type="http://schemas.openxmlformats.org/officeDocument/2006/relationships/package" Target="../embeddings/Microsoft_Excel_Worksheet1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marL="0" algn="l" defTabSz="914400" rtl="0" eaLnBrk="1" latinLnBrk="1" hangingPunct="1">
              <a:defRPr lang="ko-KR" altLang="en-US" sz="3200" b="0" i="0" u="none" strike="noStrike" kern="1200" spc="0" baseline="0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aaa" panose="02020600000000000000" pitchFamily="18" charset="-127"/>
                <a:ea typeface="aaaa" panose="02020600000000000000" pitchFamily="18" charset="-127"/>
                <a:cs typeface="+mn-cs"/>
              </a:defRPr>
            </a:pPr>
            <a:r>
              <a:rPr lang="ko-KR" altLang="en-US" sz="2400" kern="1200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  <a:cs typeface="+mn-cs"/>
              </a:rPr>
              <a:t>장애인 키오스크 이용률</a:t>
            </a:r>
          </a:p>
        </c:rich>
      </c:tx>
      <c:layout>
        <c:manualLayout>
          <c:xMode val="edge"/>
          <c:yMode val="edge"/>
          <c:x val="5.2322374147422107E-2"/>
          <c:y val="3.125E-2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장애인 키오스크 이용률</c:v>
                </c:pt>
              </c:strCache>
            </c:strRef>
          </c:tx>
          <c:dPt>
            <c:idx val="0"/>
            <c:bubble3D val="0"/>
            <c:explosion val="11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9146-4000-A932-4D5DC18F1A0A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9146-4000-A932-4D5DC18F1A0A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9146-4000-A932-4D5DC18F1A0A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9146-4000-A932-4D5DC18F1A0A}"/>
              </c:ext>
            </c:extLst>
          </c:dPt>
          <c:cat>
            <c:strRef>
              <c:f>Sheet1!$A$2:$A$5</c:f>
              <c:strCache>
                <c:ptCount val="2"/>
                <c:pt idx="0">
                  <c:v>가능</c:v>
                </c:pt>
                <c:pt idx="1">
                  <c:v>불가능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6</c:v>
                </c:pt>
                <c:pt idx="1">
                  <c:v>3.2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8-9146-4000-A932-4D5DC18F1A0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  <c:extLst xmlns:c16r2="http://schemas.microsoft.com/office/drawing/2015/06/chart"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</c:chart>
  <c:spPr>
    <a:noFill/>
    <a:ln>
      <a:noFill/>
    </a:ln>
    <a:effectLst/>
  </c:spPr>
  <c:txPr>
    <a:bodyPr/>
    <a:lstStyle/>
    <a:p>
      <a:pPr>
        <a:defRPr/>
      </a:pPr>
      <a:endParaRPr lang="ko-KR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png>
</file>

<file path=ppt/media/image12.jpeg>
</file>

<file path=ppt/media/image13.jpe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B09C9EC2-5C80-451A-AC99-976FB0F26441}" type="datetime1">
              <a:rPr lang="ko-KR" altLang="en-US"/>
              <a:pPr lvl="0">
                <a:defRPr/>
              </a:pPr>
              <a:t>2019-12-03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363CDCCF-A8C4-4904-BCC7-B9BBA43973D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408336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 lang="ko-KR" altLang="en-US"/>
            </a:pPr>
            <a:fld id="{152A8D0F-43F9-4162-9C69-315F78AC9CC4}" type="slidenum">
              <a:rPr lang="en-US" altLang="en-US">
                <a:solidFill>
                  <a:prstClr val="black"/>
                </a:solidFill>
              </a:rPr>
              <a:pPr>
                <a:defRPr lang="ko-KR" altLang="en-US"/>
              </a:pPr>
              <a:t>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0804356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5962973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4121351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41077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216739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64816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947147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49499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5549755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76795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390984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86574303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04431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9955138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2629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1890588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42319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64731331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968813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014999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0842679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07628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1BAD6368-FC96-42FA-B734-0A9AE35818EC}" type="datetime1">
              <a:rPr lang="ko-KR" altLang="en-US" smtClean="0"/>
              <a:pPr>
                <a:defRPr lang="ko-KR" altLang="en-US"/>
              </a:pPr>
              <a:t>2019-12-03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81DE179D-4423-486F-9ECD-240AFE7F58C5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89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2019-12-03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2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2019-12-03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94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2019-12-03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2019-12-03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4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2019-12-03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60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2019-12-03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2019-12-03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2019-12-03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2019-12-03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00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2019-12-03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0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2019-12-03</a:t>
            </a:fld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‹#›</a:t>
            </a:fld>
            <a:endParaRPr lang="ko-KR" altLang="en-US" dirty="0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2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j-cs"/>
        </a:defRPr>
      </a:lvl1pPr>
    </p:titleStyle>
    <p:bodyStyle>
      <a:lvl1pPr marL="171450" indent="-137160" algn="l" defTabSz="6858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1pPr>
      <a:lvl2pPr marL="34290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2pPr>
      <a:lvl3pPr marL="54864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3pPr>
      <a:lvl4pPr marL="75438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4pPr>
      <a:lvl5pPr marL="92012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5pPr>
      <a:lvl6pPr marL="11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microsoft.com/office/2007/relationships/hdphoto" Target="../media/hdphoto3.wdp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4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jpeg"/><Relationship Id="rId5" Type="http://schemas.microsoft.com/office/2007/relationships/hdphoto" Target="../media/hdphoto4.wdp"/><Relationship Id="rId4" Type="http://schemas.openxmlformats.org/officeDocument/2006/relationships/image" Target="../media/image2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355976" y="3789040"/>
            <a:ext cx="4123406" cy="2531462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1200000"/>
              </a:lightRig>
            </a:scene3d>
          </a:bodyPr>
          <a:lstStyle>
            <a:defPPr>
              <a:defRPr lang="ko-KR"/>
            </a:defPPr>
            <a:lvl1pPr algn="dist">
              <a:defRPr>
                <a:ln w="9525">
                  <a:solidFill>
                    <a:schemeClr val="bg1">
                      <a:alpha val="0"/>
                    </a:schemeClr>
                  </a:solidFill>
                </a:ln>
                <a:latin typeface="Yoon 윤고딕 520_TT"/>
                <a:ea typeface="Yoon 윤고딕 520_T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캡스톤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디자인 </a:t>
            </a:r>
            <a:r>
              <a:rPr lang="en-US" altLang="ko-KR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★</a:t>
            </a: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20154308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이은진 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20154307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김보령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20154228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정혜수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20154227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김다현</a:t>
            </a:r>
            <a:endParaRPr lang="en-US" altLang="ko-KR" sz="2000" b="1" spc="300" dirty="0">
              <a:ln w="9525">
                <a:solidFill>
                  <a:schemeClr val="tx2">
                    <a:alpha val="0"/>
                  </a:schemeClr>
                </a:solidFill>
              </a:ln>
              <a:solidFill>
                <a:srgbClr val="FFFFFF"/>
              </a:solidFill>
              <a:effectLst>
                <a:outerShdw dist="63500" dir="600000" sx="56000" sy="56000" algn="l" rotWithShape="0">
                  <a:prstClr val="black">
                    <a:alpha val="0"/>
                  </a:prstClr>
                </a:outerShdw>
              </a:effectLst>
              <a:latin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2636912"/>
            <a:ext cx="6552728" cy="93610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 defTabSz="457200" latinLnBrk="0">
              <a:defRPr lang="ko-KR" altLang="en-US"/>
            </a:pPr>
            <a:r>
              <a:rPr lang="ko-KR" altLang="en-US" sz="5400" b="1" spc="6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r>
              <a:rPr lang="en-US" altLang="ko-KR" sz="5400" b="1" spc="6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-UNISK</a:t>
            </a:r>
          </a:p>
        </p:txBody>
      </p:sp>
    </p:spTree>
    <p:extLst>
      <p:ext uri="{BB962C8B-B14F-4D97-AF65-F5344CB8AC3E}">
        <p14:creationId xmlns:p14="http://schemas.microsoft.com/office/powerpoint/2010/main" val="3482621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547663" y="392490"/>
            <a:ext cx="5112683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818746" y="587583"/>
            <a:ext cx="435648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동작인식을 통한 음성안내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588244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="" xmlns:a16="http://schemas.microsoft.com/office/drawing/2014/main" id="{A2ACDFC8-7987-4766-815C-91C5B41D5301}"/>
              </a:ext>
            </a:extLst>
          </p:cNvPr>
          <p:cNvSpPr/>
          <p:nvPr/>
        </p:nvSpPr>
        <p:spPr>
          <a:xfrm>
            <a:off x="491369" y="2838610"/>
            <a:ext cx="2397516" cy="2274895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동작인식 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통한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음성안내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14" name="그룹 13">
            <a:extLst>
              <a:ext uri="{FF2B5EF4-FFF2-40B4-BE49-F238E27FC236}">
                <a16:creationId xmlns="" xmlns:a16="http://schemas.microsoft.com/office/drawing/2014/main" id="{19D2A81D-7A9D-478F-B989-9B624E2831DE}"/>
              </a:ext>
            </a:extLst>
          </p:cNvPr>
          <p:cNvGrpSpPr/>
          <p:nvPr/>
        </p:nvGrpSpPr>
        <p:grpSpPr>
          <a:xfrm>
            <a:off x="2663666" y="2287708"/>
            <a:ext cx="2058727" cy="3971924"/>
            <a:chOff x="1403648" y="1731923"/>
            <a:chExt cx="2533278" cy="4448175"/>
          </a:xfrm>
        </p:grpSpPr>
        <p:pic>
          <p:nvPicPr>
            <p:cNvPr id="7" name="그림 6">
              <a:extLst>
                <a:ext uri="{FF2B5EF4-FFF2-40B4-BE49-F238E27FC236}">
                  <a16:creationId xmlns="" xmlns:a16="http://schemas.microsoft.com/office/drawing/2014/main" id="{74D4BF64-9995-4F0A-BC00-5D255E54396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18415" b="94647" l="28144" r="91617"/>
                      </a14:imgEffect>
                    </a14:imgLayer>
                  </a14:imgProps>
                </a:ext>
              </a:extLst>
            </a:blip>
            <a:srcRect l="20371"/>
            <a:stretch/>
          </p:blipFill>
          <p:spPr>
            <a:xfrm>
              <a:off x="1403648" y="1731923"/>
              <a:ext cx="2533278" cy="4448175"/>
            </a:xfrm>
            <a:prstGeom prst="rect">
              <a:avLst/>
            </a:prstGeom>
          </p:spPr>
        </p:pic>
        <p:sp>
          <p:nvSpPr>
            <p:cNvPr id="8" name="타원 7">
              <a:extLst>
                <a:ext uri="{FF2B5EF4-FFF2-40B4-BE49-F238E27FC236}">
                  <a16:creationId xmlns="" xmlns:a16="http://schemas.microsoft.com/office/drawing/2014/main" id="{E8A8D5DC-1E79-43A5-8C22-FA51D75F5671}"/>
                </a:ext>
              </a:extLst>
            </p:cNvPr>
            <p:cNvSpPr/>
            <p:nvPr/>
          </p:nvSpPr>
          <p:spPr>
            <a:xfrm>
              <a:off x="2231740" y="2348880"/>
              <a:ext cx="756084" cy="756084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="" xmlns:a16="http://schemas.microsoft.com/office/drawing/2014/main" id="{0BEDA8CC-5720-4F4B-9A0B-83C748E5D9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2358" t="29435" r="28786" b="26209"/>
          <a:stretch/>
        </p:blipFill>
        <p:spPr>
          <a:xfrm>
            <a:off x="5003417" y="4840191"/>
            <a:ext cx="1111702" cy="714056"/>
          </a:xfrm>
          <a:prstGeom prst="rect">
            <a:avLst/>
          </a:prstGeom>
        </p:spPr>
      </p:pic>
      <p:grpSp>
        <p:nvGrpSpPr>
          <p:cNvPr id="25" name="그룹 24">
            <a:extLst>
              <a:ext uri="{FF2B5EF4-FFF2-40B4-BE49-F238E27FC236}">
                <a16:creationId xmlns="" xmlns:a16="http://schemas.microsoft.com/office/drawing/2014/main" id="{F312D785-8D97-451B-B180-F065C3EE7F92}"/>
              </a:ext>
            </a:extLst>
          </p:cNvPr>
          <p:cNvGrpSpPr/>
          <p:nvPr/>
        </p:nvGrpSpPr>
        <p:grpSpPr>
          <a:xfrm>
            <a:off x="6485181" y="2348880"/>
            <a:ext cx="1584176" cy="3672408"/>
            <a:chOff x="-2484784" y="980728"/>
            <a:chExt cx="2052228" cy="4536504"/>
          </a:xfrm>
        </p:grpSpPr>
        <p:sp>
          <p:nvSpPr>
            <p:cNvPr id="19" name="사각형: 둥근 모서리 18">
              <a:extLst>
                <a:ext uri="{FF2B5EF4-FFF2-40B4-BE49-F238E27FC236}">
                  <a16:creationId xmlns="" xmlns:a16="http://schemas.microsoft.com/office/drawing/2014/main" id="{460C81AA-ED89-4FCF-A56E-0DF512B156B1}"/>
                </a:ext>
              </a:extLst>
            </p:cNvPr>
            <p:cNvSpPr/>
            <p:nvPr/>
          </p:nvSpPr>
          <p:spPr>
            <a:xfrm>
              <a:off x="-2484784" y="980728"/>
              <a:ext cx="2052228" cy="2880320"/>
            </a:xfrm>
            <a:prstGeom prst="round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순서도: 처리 19">
              <a:extLst>
                <a:ext uri="{FF2B5EF4-FFF2-40B4-BE49-F238E27FC236}">
                  <a16:creationId xmlns="" xmlns:a16="http://schemas.microsoft.com/office/drawing/2014/main" id="{6F22595E-85F0-448C-B611-8602636F590C}"/>
                </a:ext>
              </a:extLst>
            </p:cNvPr>
            <p:cNvSpPr/>
            <p:nvPr/>
          </p:nvSpPr>
          <p:spPr>
            <a:xfrm>
              <a:off x="-2170494" y="3256143"/>
              <a:ext cx="1440160" cy="345714"/>
            </a:xfrm>
            <a:prstGeom prst="flowChartProcess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순서도: 처리 21">
              <a:extLst>
                <a:ext uri="{FF2B5EF4-FFF2-40B4-BE49-F238E27FC236}">
                  <a16:creationId xmlns="" xmlns:a16="http://schemas.microsoft.com/office/drawing/2014/main" id="{62D95943-CB78-4CF9-B724-89C50D9AED4A}"/>
                </a:ext>
              </a:extLst>
            </p:cNvPr>
            <p:cNvSpPr/>
            <p:nvPr/>
          </p:nvSpPr>
          <p:spPr>
            <a:xfrm>
              <a:off x="-2178750" y="1340768"/>
              <a:ext cx="1440160" cy="1697123"/>
            </a:xfrm>
            <a:prstGeom prst="flowChartProcess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순서도: 처리 22">
              <a:extLst>
                <a:ext uri="{FF2B5EF4-FFF2-40B4-BE49-F238E27FC236}">
                  <a16:creationId xmlns="" xmlns:a16="http://schemas.microsoft.com/office/drawing/2014/main" id="{3A2F8ED4-ED6C-47E1-BDCC-D7B673FB97A2}"/>
                </a:ext>
              </a:extLst>
            </p:cNvPr>
            <p:cNvSpPr/>
            <p:nvPr/>
          </p:nvSpPr>
          <p:spPr>
            <a:xfrm>
              <a:off x="-2170494" y="5171518"/>
              <a:ext cx="1440160" cy="345714"/>
            </a:xfrm>
            <a:prstGeom prst="flowChartProcess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순서도: 처리 23">
              <a:extLst>
                <a:ext uri="{FF2B5EF4-FFF2-40B4-BE49-F238E27FC236}">
                  <a16:creationId xmlns="" xmlns:a16="http://schemas.microsoft.com/office/drawing/2014/main" id="{CA733C48-B917-45D0-8A10-D096F4C39C7B}"/>
                </a:ext>
              </a:extLst>
            </p:cNvPr>
            <p:cNvSpPr/>
            <p:nvPr/>
          </p:nvSpPr>
          <p:spPr>
            <a:xfrm>
              <a:off x="-1620688" y="3861048"/>
              <a:ext cx="328775" cy="1310470"/>
            </a:xfrm>
            <a:prstGeom prst="flowChartProcess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28" name="직선 화살표 연결선 27">
            <a:extLst>
              <a:ext uri="{FF2B5EF4-FFF2-40B4-BE49-F238E27FC236}">
                <a16:creationId xmlns="" xmlns:a16="http://schemas.microsoft.com/office/drawing/2014/main" id="{AC1FF129-210B-435F-9158-B10C242FE892}"/>
              </a:ext>
            </a:extLst>
          </p:cNvPr>
          <p:cNvCxnSpPr>
            <a:cxnSpLocks/>
          </p:cNvCxnSpPr>
          <p:nvPr/>
        </p:nvCxnSpPr>
        <p:spPr>
          <a:xfrm flipH="1">
            <a:off x="4238138" y="3125601"/>
            <a:ext cx="2134062" cy="0"/>
          </a:xfrm>
          <a:prstGeom prst="straightConnector1">
            <a:avLst/>
          </a:prstGeom>
          <a:ln w="76200">
            <a:solidFill>
              <a:srgbClr val="4A66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09E8902D-2A6D-4C80-8CEB-C31CCEB297E2}"/>
              </a:ext>
            </a:extLst>
          </p:cNvPr>
          <p:cNvSpPr txBox="1"/>
          <p:nvPr/>
        </p:nvSpPr>
        <p:spPr>
          <a:xfrm>
            <a:off x="4835374" y="2684232"/>
            <a:ext cx="137615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안내</a:t>
            </a:r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="" xmlns:a16="http://schemas.microsoft.com/office/drawing/2014/main" id="{73AF3DB0-E085-4345-8749-EC69DBAF843F}"/>
              </a:ext>
            </a:extLst>
          </p:cNvPr>
          <p:cNvCxnSpPr>
            <a:cxnSpLocks/>
          </p:cNvCxnSpPr>
          <p:nvPr/>
        </p:nvCxnSpPr>
        <p:spPr>
          <a:xfrm>
            <a:off x="4238137" y="5722249"/>
            <a:ext cx="2278079" cy="0"/>
          </a:xfrm>
          <a:prstGeom prst="straightConnector1">
            <a:avLst/>
          </a:prstGeom>
          <a:ln w="76200">
            <a:solidFill>
              <a:srgbClr val="4A66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A611D751-CABA-4352-8EC9-E02EE7CAC20D}"/>
              </a:ext>
            </a:extLst>
          </p:cNvPr>
          <p:cNvSpPr txBox="1"/>
          <p:nvPr/>
        </p:nvSpPr>
        <p:spPr>
          <a:xfrm>
            <a:off x="5109031" y="5806275"/>
            <a:ext cx="137615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b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감지함</a:t>
            </a:r>
            <a:endParaRPr lang="ko-KR" altLang="en-US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직사각형 34">
            <a:extLst>
              <a:ext uri="{FF2B5EF4-FFF2-40B4-BE49-F238E27FC236}">
                <a16:creationId xmlns="" xmlns:a16="http://schemas.microsoft.com/office/drawing/2014/main" id="{6918501C-BE50-489C-8AF8-ED1ED9488C5A}"/>
              </a:ext>
            </a:extLst>
          </p:cNvPr>
          <p:cNvSpPr/>
          <p:nvPr/>
        </p:nvSpPr>
        <p:spPr>
          <a:xfrm>
            <a:off x="7858682" y="4925613"/>
            <a:ext cx="1002264" cy="1354685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ko-KR" altLang="en-US" sz="20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7" name="직사각형 36">
            <a:extLst>
              <a:ext uri="{FF2B5EF4-FFF2-40B4-BE49-F238E27FC236}">
                <a16:creationId xmlns="" xmlns:a16="http://schemas.microsoft.com/office/drawing/2014/main" id="{95860192-F7FC-46D3-88E0-3AE2D9C9E594}"/>
              </a:ext>
            </a:extLst>
          </p:cNvPr>
          <p:cNvSpPr/>
          <p:nvPr/>
        </p:nvSpPr>
        <p:spPr>
          <a:xfrm>
            <a:off x="6660347" y="5470073"/>
            <a:ext cx="1172773" cy="62322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적외선 인체 감지 센서</a:t>
            </a:r>
          </a:p>
        </p:txBody>
      </p:sp>
    </p:spTree>
    <p:extLst>
      <p:ext uri="{BB962C8B-B14F-4D97-AF65-F5344CB8AC3E}">
        <p14:creationId xmlns:p14="http://schemas.microsoft.com/office/powerpoint/2010/main" val="10821593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2"/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588244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="" xmlns:a16="http://schemas.microsoft.com/office/drawing/2014/main" id="{B2811AF8-EF09-4643-BCF8-9756B7FD0F23}"/>
              </a:ext>
            </a:extLst>
          </p:cNvPr>
          <p:cNvGrpSpPr/>
          <p:nvPr/>
        </p:nvGrpSpPr>
        <p:grpSpPr>
          <a:xfrm>
            <a:off x="1475656" y="3114079"/>
            <a:ext cx="2857674" cy="3267249"/>
            <a:chOff x="2938462" y="1385887"/>
            <a:chExt cx="3267075" cy="4086225"/>
          </a:xfrm>
        </p:grpSpPr>
        <p:pic>
          <p:nvPicPr>
            <p:cNvPr id="2" name="그림 1">
              <a:extLst>
                <a:ext uri="{FF2B5EF4-FFF2-40B4-BE49-F238E27FC236}">
                  <a16:creationId xmlns="" xmlns:a16="http://schemas.microsoft.com/office/drawing/2014/main" id="{F2E75976-AC60-4349-863D-F708200484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ackgroundRemoval t="9790" b="93007" l="9913" r="89796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2938462" y="1385887"/>
              <a:ext cx="3267075" cy="4086225"/>
            </a:xfrm>
            <a:prstGeom prst="rect">
              <a:avLst/>
            </a:prstGeom>
          </p:spPr>
        </p:pic>
        <p:sp>
          <p:nvSpPr>
            <p:cNvPr id="21" name="타원 20">
              <a:extLst>
                <a:ext uri="{FF2B5EF4-FFF2-40B4-BE49-F238E27FC236}">
                  <a16:creationId xmlns="" xmlns:a16="http://schemas.microsoft.com/office/drawing/2014/main" id="{839F6FB8-BCD0-497A-8F1B-04E404866774}"/>
                </a:ext>
              </a:extLst>
            </p:cNvPr>
            <p:cNvSpPr/>
            <p:nvPr/>
          </p:nvSpPr>
          <p:spPr>
            <a:xfrm>
              <a:off x="4211960" y="1752122"/>
              <a:ext cx="614449" cy="67513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2" name="말풍선: 타원형 11">
            <a:extLst>
              <a:ext uri="{FF2B5EF4-FFF2-40B4-BE49-F238E27FC236}">
                <a16:creationId xmlns="" xmlns:a16="http://schemas.microsoft.com/office/drawing/2014/main" id="{9AF59B63-A38F-40DD-9287-3653765C4C25}"/>
              </a:ext>
            </a:extLst>
          </p:cNvPr>
          <p:cNvSpPr/>
          <p:nvPr/>
        </p:nvSpPr>
        <p:spPr>
          <a:xfrm>
            <a:off x="1901348" y="1745394"/>
            <a:ext cx="2016224" cy="1351958"/>
          </a:xfrm>
          <a:prstGeom prst="wedgeEllipseCallout">
            <a:avLst>
              <a:gd name="adj1" fmla="val -7875"/>
              <a:gd name="adj2" fmla="val 64916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</a:t>
            </a:r>
          </a:p>
        </p:txBody>
      </p:sp>
      <p:sp>
        <p:nvSpPr>
          <p:cNvPr id="27" name="순서도: 처리 26">
            <a:extLst>
              <a:ext uri="{FF2B5EF4-FFF2-40B4-BE49-F238E27FC236}">
                <a16:creationId xmlns="" xmlns:a16="http://schemas.microsoft.com/office/drawing/2014/main" id="{A8A89FDF-5568-4B12-B9B6-2277EA714898}"/>
              </a:ext>
            </a:extLst>
          </p:cNvPr>
          <p:cNvSpPr/>
          <p:nvPr/>
        </p:nvSpPr>
        <p:spPr>
          <a:xfrm>
            <a:off x="4454570" y="6074575"/>
            <a:ext cx="1111702" cy="279864"/>
          </a:xfrm>
          <a:prstGeom prst="flowChartProcess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순서도: 처리 28">
            <a:extLst>
              <a:ext uri="{FF2B5EF4-FFF2-40B4-BE49-F238E27FC236}">
                <a16:creationId xmlns="" xmlns:a16="http://schemas.microsoft.com/office/drawing/2014/main" id="{2AFC7795-8D43-4515-936B-F1156CF4C4DE}"/>
              </a:ext>
            </a:extLst>
          </p:cNvPr>
          <p:cNvSpPr/>
          <p:nvPr/>
        </p:nvSpPr>
        <p:spPr>
          <a:xfrm>
            <a:off x="4878981" y="1991165"/>
            <a:ext cx="285359" cy="4083409"/>
          </a:xfrm>
          <a:prstGeom prst="flowChartProcess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9" name="직사각형 18">
            <a:extLst>
              <a:ext uri="{FF2B5EF4-FFF2-40B4-BE49-F238E27FC236}">
                <a16:creationId xmlns="" xmlns:a16="http://schemas.microsoft.com/office/drawing/2014/main" id="{6E24F808-EE76-48A6-9FD2-4B42C5462775}"/>
              </a:ext>
            </a:extLst>
          </p:cNvPr>
          <p:cNvSpPr/>
          <p:nvPr/>
        </p:nvSpPr>
        <p:spPr>
          <a:xfrm>
            <a:off x="7172286" y="2601051"/>
            <a:ext cx="320587" cy="166992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블투투스</a:t>
            </a:r>
            <a:endParaRPr lang="en-US" altLang="ko-KR" sz="1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모듈</a:t>
            </a: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42D129BA-C29E-4522-BB39-B6A0CAF5BE72}"/>
              </a:ext>
            </a:extLst>
          </p:cNvPr>
          <p:cNvSpPr/>
          <p:nvPr/>
        </p:nvSpPr>
        <p:spPr>
          <a:xfrm>
            <a:off x="4844637" y="1879107"/>
            <a:ext cx="356726" cy="239187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eaVert" rtlCol="0" anchor="ctr"/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70F59D11-2A5A-461F-89FC-3B4E09A4D275}"/>
              </a:ext>
            </a:extLst>
          </p:cNvPr>
          <p:cNvSpPr/>
          <p:nvPr/>
        </p:nvSpPr>
        <p:spPr>
          <a:xfrm>
            <a:off x="6032373" y="4270977"/>
            <a:ext cx="1699289" cy="761939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13" name="연결선: 꺾임 12">
            <a:extLst>
              <a:ext uri="{FF2B5EF4-FFF2-40B4-BE49-F238E27FC236}">
                <a16:creationId xmlns="" xmlns:a16="http://schemas.microsoft.com/office/drawing/2014/main" id="{91B290C4-6AD0-4835-9B4F-F7AAF707D071}"/>
              </a:ext>
            </a:extLst>
          </p:cNvPr>
          <p:cNvCxnSpPr>
            <a:stCxn id="27" idx="3"/>
            <a:endCxn id="7" idx="2"/>
          </p:cNvCxnSpPr>
          <p:nvPr/>
        </p:nvCxnSpPr>
        <p:spPr>
          <a:xfrm flipV="1">
            <a:off x="5566272" y="5032916"/>
            <a:ext cx="1315746" cy="1181591"/>
          </a:xfrm>
          <a:prstGeom prst="bentConnector2">
            <a:avLst/>
          </a:prstGeom>
          <a:ln w="57150">
            <a:solidFill>
              <a:srgbClr val="4A66AC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14" name="그룹 13">
            <a:extLst>
              <a:ext uri="{FF2B5EF4-FFF2-40B4-BE49-F238E27FC236}">
                <a16:creationId xmlns="" xmlns:a16="http://schemas.microsoft.com/office/drawing/2014/main" id="{9F0AD036-9F5A-43E1-9DB1-1D8DCE02BA4D}"/>
              </a:ext>
            </a:extLst>
          </p:cNvPr>
          <p:cNvGrpSpPr/>
          <p:nvPr/>
        </p:nvGrpSpPr>
        <p:grpSpPr>
          <a:xfrm>
            <a:off x="4211960" y="2067089"/>
            <a:ext cx="1584176" cy="2331688"/>
            <a:chOff x="5379483" y="3173689"/>
            <a:chExt cx="1584176" cy="2331688"/>
          </a:xfrm>
          <a:solidFill>
            <a:schemeClr val="bg1"/>
          </a:solidFill>
        </p:grpSpPr>
        <p:sp>
          <p:nvSpPr>
            <p:cNvPr id="24" name="사각형: 둥근 모서리 23">
              <a:extLst>
                <a:ext uri="{FF2B5EF4-FFF2-40B4-BE49-F238E27FC236}">
                  <a16:creationId xmlns="" xmlns:a16="http://schemas.microsoft.com/office/drawing/2014/main" id="{1141873F-ED23-4CCB-BBA9-1B45036E03FE}"/>
                </a:ext>
              </a:extLst>
            </p:cNvPr>
            <p:cNvSpPr/>
            <p:nvPr/>
          </p:nvSpPr>
          <p:spPr>
            <a:xfrm>
              <a:off x="5379483" y="3173689"/>
              <a:ext cx="1584176" cy="2331688"/>
            </a:xfrm>
            <a:prstGeom prst="roundRect">
              <a:avLst/>
            </a:prstGeom>
            <a:grp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순서도: 처리 24">
              <a:extLst>
                <a:ext uri="{FF2B5EF4-FFF2-40B4-BE49-F238E27FC236}">
                  <a16:creationId xmlns="" xmlns:a16="http://schemas.microsoft.com/office/drawing/2014/main" id="{5A0AC275-D468-42F8-B3F9-86F4934847B0}"/>
                </a:ext>
              </a:extLst>
            </p:cNvPr>
            <p:cNvSpPr/>
            <p:nvPr/>
          </p:nvSpPr>
          <p:spPr>
            <a:xfrm>
              <a:off x="5622093" y="5015692"/>
              <a:ext cx="1111702" cy="279864"/>
            </a:xfrm>
            <a:prstGeom prst="flowChartProcess">
              <a:avLst/>
            </a:prstGeom>
            <a:grp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순서도: 처리 25">
              <a:extLst>
                <a:ext uri="{FF2B5EF4-FFF2-40B4-BE49-F238E27FC236}">
                  <a16:creationId xmlns="" xmlns:a16="http://schemas.microsoft.com/office/drawing/2014/main" id="{BF7605BA-CB04-40BD-9CF3-5D7F163B3F02}"/>
                </a:ext>
              </a:extLst>
            </p:cNvPr>
            <p:cNvSpPr/>
            <p:nvPr/>
          </p:nvSpPr>
          <p:spPr>
            <a:xfrm>
              <a:off x="5615720" y="3465150"/>
              <a:ext cx="1111702" cy="1373861"/>
            </a:xfrm>
            <a:prstGeom prst="flowChartProcess">
              <a:avLst/>
            </a:prstGeom>
            <a:grp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9ED60CCA-5E35-4D48-AFAA-B897C39A437B}"/>
              </a:ext>
            </a:extLst>
          </p:cNvPr>
          <p:cNvSpPr txBox="1"/>
          <p:nvPr/>
        </p:nvSpPr>
        <p:spPr>
          <a:xfrm>
            <a:off x="5545218" y="5729603"/>
            <a:ext cx="137615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단어값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입력</a:t>
            </a:r>
          </a:p>
        </p:txBody>
      </p:sp>
      <p:cxnSp>
        <p:nvCxnSpPr>
          <p:cNvPr id="17" name="연결선: 꺾임 16">
            <a:extLst>
              <a:ext uri="{FF2B5EF4-FFF2-40B4-BE49-F238E27FC236}">
                <a16:creationId xmlns="" xmlns:a16="http://schemas.microsoft.com/office/drawing/2014/main" id="{C89A87C4-CB7C-4F55-AAE8-906119465C3C}"/>
              </a:ext>
            </a:extLst>
          </p:cNvPr>
          <p:cNvCxnSpPr>
            <a:cxnSpLocks/>
            <a:stCxn id="7" idx="0"/>
          </p:cNvCxnSpPr>
          <p:nvPr/>
        </p:nvCxnSpPr>
        <p:spPr>
          <a:xfrm rot="16200000" flipV="1">
            <a:off x="4969264" y="2358222"/>
            <a:ext cx="2203889" cy="1621621"/>
          </a:xfrm>
          <a:prstGeom prst="bentConnector3">
            <a:avLst>
              <a:gd name="adj1" fmla="val 101122"/>
            </a:avLst>
          </a:prstGeom>
          <a:ln w="76200">
            <a:solidFill>
              <a:srgbClr val="4A66A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A75C0BEB-8F97-4DEF-BF65-BFF179549DB2}"/>
              </a:ext>
            </a:extLst>
          </p:cNvPr>
          <p:cNvSpPr txBox="1"/>
          <p:nvPr/>
        </p:nvSpPr>
        <p:spPr>
          <a:xfrm>
            <a:off x="5545218" y="1565672"/>
            <a:ext cx="137615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높이값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전달</a:t>
            </a:r>
          </a:p>
        </p:txBody>
      </p:sp>
      <p:sp>
        <p:nvSpPr>
          <p:cNvPr id="30" name="평행 사변형 29">
            <a:extLst>
              <a:ext uri="{FF2B5EF4-FFF2-40B4-BE49-F238E27FC236}">
                <a16:creationId xmlns="" xmlns:a16="http://schemas.microsoft.com/office/drawing/2014/main" id="{F4FE98D4-F175-4585-953D-07B29A30D403}"/>
              </a:ext>
            </a:extLst>
          </p:cNvPr>
          <p:cNvSpPr/>
          <p:nvPr/>
        </p:nvSpPr>
        <p:spPr>
          <a:xfrm>
            <a:off x="1547663" y="392490"/>
            <a:ext cx="5112683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525AE0C0-869D-4AC7-B2CA-BCAB6A4587F5}"/>
              </a:ext>
            </a:extLst>
          </p:cNvPr>
          <p:cNvSpPr txBox="1"/>
          <p:nvPr/>
        </p:nvSpPr>
        <p:spPr>
          <a:xfrm>
            <a:off x="1746624" y="587583"/>
            <a:ext cx="4841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음성을 통한 키오스크 높이조절</a:t>
            </a:r>
          </a:p>
        </p:txBody>
      </p:sp>
    </p:spTree>
    <p:extLst>
      <p:ext uri="{BB962C8B-B14F-4D97-AF65-F5344CB8AC3E}">
        <p14:creationId xmlns:p14="http://schemas.microsoft.com/office/powerpoint/2010/main" val="4069051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22222E-6 3.7037E-6 L -2.22222E-6 0.24213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10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588244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15ACC6EA-4525-41FF-9153-B9A086EBA443}"/>
              </a:ext>
            </a:extLst>
          </p:cNvPr>
          <p:cNvSpPr txBox="1"/>
          <p:nvPr/>
        </p:nvSpPr>
        <p:spPr>
          <a:xfrm>
            <a:off x="2919919" y="6007635"/>
            <a:ext cx="137615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음성안내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C5A9307F-5617-4414-9B5E-F16FF43D72F3}"/>
              </a:ext>
            </a:extLst>
          </p:cNvPr>
          <p:cNvSpPr txBox="1"/>
          <p:nvPr/>
        </p:nvSpPr>
        <p:spPr>
          <a:xfrm>
            <a:off x="6901793" y="3660003"/>
            <a:ext cx="137615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상품선택</a:t>
            </a:r>
          </a:p>
        </p:txBody>
      </p:sp>
      <p:sp>
        <p:nvSpPr>
          <p:cNvPr id="2" name="사각형: 둥근 모서리 1">
            <a:extLst>
              <a:ext uri="{FF2B5EF4-FFF2-40B4-BE49-F238E27FC236}">
                <a16:creationId xmlns="" xmlns:a16="http://schemas.microsoft.com/office/drawing/2014/main" id="{3D33BB82-D050-4845-BCD1-EA94B589D14F}"/>
              </a:ext>
            </a:extLst>
          </p:cNvPr>
          <p:cNvSpPr/>
          <p:nvPr/>
        </p:nvSpPr>
        <p:spPr>
          <a:xfrm>
            <a:off x="5318289" y="2984016"/>
            <a:ext cx="1376150" cy="2173176"/>
          </a:xfrm>
          <a:prstGeom prst="roundRect">
            <a:avLst/>
          </a:prstGeom>
          <a:solidFill>
            <a:schemeClr val="accent6">
              <a:lumMod val="40000"/>
              <a:lumOff val="60000"/>
            </a:schemeClr>
          </a:solidFill>
          <a:ln w="57150"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="" xmlns:a16="http://schemas.microsoft.com/office/drawing/2014/main" id="{791112E0-1FB1-4657-9BC4-83A1E0DC6C58}"/>
              </a:ext>
            </a:extLst>
          </p:cNvPr>
          <p:cNvSpPr/>
          <p:nvPr/>
        </p:nvSpPr>
        <p:spPr>
          <a:xfrm>
            <a:off x="5455121" y="3156865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1</a:t>
            </a:r>
            <a:endParaRPr lang="ko-KR" altLang="en-US" sz="1500" dirty="0"/>
          </a:p>
        </p:txBody>
      </p:sp>
      <p:sp>
        <p:nvSpPr>
          <p:cNvPr id="17" name="사각형: 둥근 모서리 16">
            <a:extLst>
              <a:ext uri="{FF2B5EF4-FFF2-40B4-BE49-F238E27FC236}">
                <a16:creationId xmlns="" xmlns:a16="http://schemas.microsoft.com/office/drawing/2014/main" id="{C1A12127-1C02-4FC9-8489-9A177A9BF037}"/>
              </a:ext>
            </a:extLst>
          </p:cNvPr>
          <p:cNvSpPr/>
          <p:nvPr/>
        </p:nvSpPr>
        <p:spPr>
          <a:xfrm>
            <a:off x="5849577" y="3156865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2</a:t>
            </a:r>
            <a:endParaRPr lang="ko-KR" altLang="en-US" sz="1500" dirty="0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="" xmlns:a16="http://schemas.microsoft.com/office/drawing/2014/main" id="{CB237D69-B628-4DC5-BBB4-50A74E3B1C4E}"/>
              </a:ext>
            </a:extLst>
          </p:cNvPr>
          <p:cNvSpPr/>
          <p:nvPr/>
        </p:nvSpPr>
        <p:spPr>
          <a:xfrm>
            <a:off x="6244033" y="3156865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3</a:t>
            </a:r>
            <a:endParaRPr lang="ko-KR" altLang="en-US" sz="1500" dirty="0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="" xmlns:a16="http://schemas.microsoft.com/office/drawing/2014/main" id="{21A8BDA1-68F8-4E56-A645-43796DD2CB1A}"/>
              </a:ext>
            </a:extLst>
          </p:cNvPr>
          <p:cNvSpPr/>
          <p:nvPr/>
        </p:nvSpPr>
        <p:spPr>
          <a:xfrm>
            <a:off x="5455121" y="3569181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4</a:t>
            </a:r>
            <a:endParaRPr lang="ko-KR" altLang="en-US" sz="1500" dirty="0"/>
          </a:p>
        </p:txBody>
      </p:sp>
      <p:sp>
        <p:nvSpPr>
          <p:cNvPr id="21" name="사각형: 둥근 모서리 20">
            <a:extLst>
              <a:ext uri="{FF2B5EF4-FFF2-40B4-BE49-F238E27FC236}">
                <a16:creationId xmlns="" xmlns:a16="http://schemas.microsoft.com/office/drawing/2014/main" id="{9E986D18-29CD-4942-B63C-70928F6D36A9}"/>
              </a:ext>
            </a:extLst>
          </p:cNvPr>
          <p:cNvSpPr/>
          <p:nvPr/>
        </p:nvSpPr>
        <p:spPr>
          <a:xfrm>
            <a:off x="5849577" y="3569181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5</a:t>
            </a:r>
            <a:endParaRPr lang="ko-KR" altLang="en-US" sz="1500" dirty="0"/>
          </a:p>
        </p:txBody>
      </p:sp>
      <p:sp>
        <p:nvSpPr>
          <p:cNvPr id="22" name="사각형: 둥근 모서리 21">
            <a:extLst>
              <a:ext uri="{FF2B5EF4-FFF2-40B4-BE49-F238E27FC236}">
                <a16:creationId xmlns="" xmlns:a16="http://schemas.microsoft.com/office/drawing/2014/main" id="{93434003-8657-467A-B869-A661C37FA223}"/>
              </a:ext>
            </a:extLst>
          </p:cNvPr>
          <p:cNvSpPr/>
          <p:nvPr/>
        </p:nvSpPr>
        <p:spPr>
          <a:xfrm>
            <a:off x="6244033" y="3569181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6</a:t>
            </a:r>
            <a:endParaRPr lang="ko-KR" altLang="en-US" sz="1500" dirty="0"/>
          </a:p>
        </p:txBody>
      </p:sp>
      <p:sp>
        <p:nvSpPr>
          <p:cNvPr id="23" name="사각형: 둥근 모서리 22">
            <a:extLst>
              <a:ext uri="{FF2B5EF4-FFF2-40B4-BE49-F238E27FC236}">
                <a16:creationId xmlns="" xmlns:a16="http://schemas.microsoft.com/office/drawing/2014/main" id="{FF6CBA98-69DA-4692-B106-390154E0E0E3}"/>
              </a:ext>
            </a:extLst>
          </p:cNvPr>
          <p:cNvSpPr/>
          <p:nvPr/>
        </p:nvSpPr>
        <p:spPr>
          <a:xfrm>
            <a:off x="5455121" y="4005064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7</a:t>
            </a:r>
            <a:endParaRPr lang="ko-KR" altLang="en-US" sz="1500" dirty="0"/>
          </a:p>
        </p:txBody>
      </p:sp>
      <p:sp>
        <p:nvSpPr>
          <p:cNvPr id="24" name="사각형: 둥근 모서리 23">
            <a:extLst>
              <a:ext uri="{FF2B5EF4-FFF2-40B4-BE49-F238E27FC236}">
                <a16:creationId xmlns="" xmlns:a16="http://schemas.microsoft.com/office/drawing/2014/main" id="{9C59CB1F-7D72-4892-9553-A2D27304B7AC}"/>
              </a:ext>
            </a:extLst>
          </p:cNvPr>
          <p:cNvSpPr/>
          <p:nvPr/>
        </p:nvSpPr>
        <p:spPr>
          <a:xfrm>
            <a:off x="5849577" y="4005064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8</a:t>
            </a:r>
            <a:endParaRPr lang="ko-KR" altLang="en-US" sz="1500" dirty="0"/>
          </a:p>
        </p:txBody>
      </p:sp>
      <p:sp>
        <p:nvSpPr>
          <p:cNvPr id="25" name="사각형: 둥근 모서리 24">
            <a:extLst>
              <a:ext uri="{FF2B5EF4-FFF2-40B4-BE49-F238E27FC236}">
                <a16:creationId xmlns="" xmlns:a16="http://schemas.microsoft.com/office/drawing/2014/main" id="{AD5CCB10-8588-4E9A-88F6-6C4AC3440F7A}"/>
              </a:ext>
            </a:extLst>
          </p:cNvPr>
          <p:cNvSpPr/>
          <p:nvPr/>
        </p:nvSpPr>
        <p:spPr>
          <a:xfrm>
            <a:off x="6244033" y="4005064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9</a:t>
            </a:r>
            <a:endParaRPr lang="ko-KR" altLang="en-US" sz="1500" dirty="0"/>
          </a:p>
        </p:txBody>
      </p:sp>
      <p:sp>
        <p:nvSpPr>
          <p:cNvPr id="26" name="사각형: 둥근 모서리 25">
            <a:extLst>
              <a:ext uri="{FF2B5EF4-FFF2-40B4-BE49-F238E27FC236}">
                <a16:creationId xmlns="" xmlns:a16="http://schemas.microsoft.com/office/drawing/2014/main" id="{42268AEE-8600-4802-8935-ED560B18DFD8}"/>
              </a:ext>
            </a:extLst>
          </p:cNvPr>
          <p:cNvSpPr/>
          <p:nvPr/>
        </p:nvSpPr>
        <p:spPr>
          <a:xfrm>
            <a:off x="5455121" y="4437112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*</a:t>
            </a:r>
            <a:endParaRPr lang="ko-KR" altLang="en-US" sz="1500" dirty="0"/>
          </a:p>
        </p:txBody>
      </p:sp>
      <p:sp>
        <p:nvSpPr>
          <p:cNvPr id="27" name="사각형: 둥근 모서리 26">
            <a:extLst>
              <a:ext uri="{FF2B5EF4-FFF2-40B4-BE49-F238E27FC236}">
                <a16:creationId xmlns="" xmlns:a16="http://schemas.microsoft.com/office/drawing/2014/main" id="{62D07E68-99F2-4C0C-9B7D-3D0DAC6EFA3A}"/>
              </a:ext>
            </a:extLst>
          </p:cNvPr>
          <p:cNvSpPr/>
          <p:nvPr/>
        </p:nvSpPr>
        <p:spPr>
          <a:xfrm>
            <a:off x="5849577" y="4437112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0</a:t>
            </a:r>
            <a:endParaRPr lang="ko-KR" altLang="en-US" sz="1500" dirty="0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="" xmlns:a16="http://schemas.microsoft.com/office/drawing/2014/main" id="{A404F156-CB09-49A3-A371-F468BB0F6428}"/>
              </a:ext>
            </a:extLst>
          </p:cNvPr>
          <p:cNvSpPr/>
          <p:nvPr/>
        </p:nvSpPr>
        <p:spPr>
          <a:xfrm>
            <a:off x="6244033" y="4437112"/>
            <a:ext cx="269585" cy="331333"/>
          </a:xfrm>
          <a:prstGeom prst="roundRect">
            <a:avLst/>
          </a:prstGeom>
          <a:scene3d>
            <a:camera prst="orthographicFront"/>
            <a:lightRig rig="threePt" dir="t"/>
          </a:scene3d>
          <a:sp3d>
            <a:bevelT prst="angle"/>
          </a:sp3d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dirty="0"/>
              <a:t>#</a:t>
            </a:r>
            <a:endParaRPr lang="ko-KR" altLang="en-US" sz="1500" dirty="0"/>
          </a:p>
        </p:txBody>
      </p:sp>
      <p:pic>
        <p:nvPicPr>
          <p:cNvPr id="1026" name="Picture 2" descr="포인트, 방향, 포인터, 핸드, 컴퓨터 아이콘, 커서, 검지 손가락">
            <a:extLst>
              <a:ext uri="{FF2B5EF4-FFF2-40B4-BE49-F238E27FC236}">
                <a16:creationId xmlns="" xmlns:a16="http://schemas.microsoft.com/office/drawing/2014/main" id="{410B178B-95A2-49EB-860E-19AD91E9BA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2093" y="3275243"/>
            <a:ext cx="664781" cy="7695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사각형: 둥근 모서리 32">
            <a:extLst>
              <a:ext uri="{FF2B5EF4-FFF2-40B4-BE49-F238E27FC236}">
                <a16:creationId xmlns="" xmlns:a16="http://schemas.microsoft.com/office/drawing/2014/main" id="{71FBC9C9-ABAE-4F61-BA96-0D960EC86E23}"/>
              </a:ext>
            </a:extLst>
          </p:cNvPr>
          <p:cNvSpPr/>
          <p:nvPr/>
        </p:nvSpPr>
        <p:spPr>
          <a:xfrm>
            <a:off x="1979712" y="1916833"/>
            <a:ext cx="2823996" cy="2553362"/>
          </a:xfrm>
          <a:prstGeom prst="round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순서도: 처리 33">
            <a:extLst>
              <a:ext uri="{FF2B5EF4-FFF2-40B4-BE49-F238E27FC236}">
                <a16:creationId xmlns="" xmlns:a16="http://schemas.microsoft.com/office/drawing/2014/main" id="{D221B8CD-1216-4BAA-A8CF-F875414F57C0}"/>
              </a:ext>
            </a:extLst>
          </p:cNvPr>
          <p:cNvSpPr/>
          <p:nvPr/>
        </p:nvSpPr>
        <p:spPr>
          <a:xfrm>
            <a:off x="3231088" y="3938092"/>
            <a:ext cx="1434271" cy="337372"/>
          </a:xfrm>
          <a:prstGeom prst="flowChartProcess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keypad</a:t>
            </a:r>
            <a:endParaRPr lang="ko-KR" altLang="en-US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순서도: 처리 34">
            <a:extLst>
              <a:ext uri="{FF2B5EF4-FFF2-40B4-BE49-F238E27FC236}">
                <a16:creationId xmlns="" xmlns:a16="http://schemas.microsoft.com/office/drawing/2014/main" id="{9D7B9B67-FC4E-4DC7-B5F1-FD3F96E81AD0}"/>
              </a:ext>
            </a:extLst>
          </p:cNvPr>
          <p:cNvSpPr/>
          <p:nvPr/>
        </p:nvSpPr>
        <p:spPr>
          <a:xfrm>
            <a:off x="2213607" y="2400142"/>
            <a:ext cx="2447256" cy="1427879"/>
          </a:xfrm>
          <a:prstGeom prst="flowChartProcess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순서도: 처리 35">
            <a:extLst>
              <a:ext uri="{FF2B5EF4-FFF2-40B4-BE49-F238E27FC236}">
                <a16:creationId xmlns="" xmlns:a16="http://schemas.microsoft.com/office/drawing/2014/main" id="{ECB5069F-0E2B-49C1-86AC-1BAFD8A9A09D}"/>
              </a:ext>
            </a:extLst>
          </p:cNvPr>
          <p:cNvSpPr/>
          <p:nvPr/>
        </p:nvSpPr>
        <p:spPr>
          <a:xfrm>
            <a:off x="2886783" y="5531051"/>
            <a:ext cx="1111702" cy="279864"/>
          </a:xfrm>
          <a:prstGeom prst="flowChartProcess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순서도: 처리 36">
            <a:extLst>
              <a:ext uri="{FF2B5EF4-FFF2-40B4-BE49-F238E27FC236}">
                <a16:creationId xmlns="" xmlns:a16="http://schemas.microsoft.com/office/drawing/2014/main" id="{8D79DB5E-13A2-4E95-AED6-CFE76EC3856F}"/>
              </a:ext>
            </a:extLst>
          </p:cNvPr>
          <p:cNvSpPr/>
          <p:nvPr/>
        </p:nvSpPr>
        <p:spPr>
          <a:xfrm>
            <a:off x="3311194" y="4470195"/>
            <a:ext cx="253791" cy="1060857"/>
          </a:xfrm>
          <a:prstGeom prst="flowChartProcess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9" name="직선 연결선 38">
            <a:extLst>
              <a:ext uri="{FF2B5EF4-FFF2-40B4-BE49-F238E27FC236}">
                <a16:creationId xmlns="" xmlns:a16="http://schemas.microsoft.com/office/drawing/2014/main" id="{B829672D-9A32-433B-B9FB-FE1FCC672618}"/>
              </a:ext>
            </a:extLst>
          </p:cNvPr>
          <p:cNvCxnSpPr>
            <a:cxnSpLocks/>
          </p:cNvCxnSpPr>
          <p:nvPr/>
        </p:nvCxnSpPr>
        <p:spPr>
          <a:xfrm flipV="1">
            <a:off x="4631423" y="3045543"/>
            <a:ext cx="775087" cy="96089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="" xmlns:a16="http://schemas.microsoft.com/office/drawing/2014/main" id="{AEB5ABE1-44F5-48C1-A724-1EDD09601C7D}"/>
              </a:ext>
            </a:extLst>
          </p:cNvPr>
          <p:cNvCxnSpPr>
            <a:cxnSpLocks/>
          </p:cNvCxnSpPr>
          <p:nvPr/>
        </p:nvCxnSpPr>
        <p:spPr>
          <a:xfrm>
            <a:off x="4617060" y="4252027"/>
            <a:ext cx="727551" cy="82867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4" name="그림 13">
            <a:extLst>
              <a:ext uri="{FF2B5EF4-FFF2-40B4-BE49-F238E27FC236}">
                <a16:creationId xmlns="" xmlns:a16="http://schemas.microsoft.com/office/drawing/2014/main" id="{4B6A1865-0E04-4BDF-87E5-8478D4D6BB8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2388" y="2330011"/>
            <a:ext cx="2439035" cy="1528175"/>
          </a:xfrm>
          <a:prstGeom prst="rect">
            <a:avLst/>
          </a:prstGeom>
        </p:spPr>
      </p:pic>
      <p:grpSp>
        <p:nvGrpSpPr>
          <p:cNvPr id="53" name="그룹 52">
            <a:extLst>
              <a:ext uri="{FF2B5EF4-FFF2-40B4-BE49-F238E27FC236}">
                <a16:creationId xmlns="" xmlns:a16="http://schemas.microsoft.com/office/drawing/2014/main" id="{8ACD8E00-29A6-4953-B256-B198F2184DAA}"/>
              </a:ext>
            </a:extLst>
          </p:cNvPr>
          <p:cNvGrpSpPr/>
          <p:nvPr/>
        </p:nvGrpSpPr>
        <p:grpSpPr>
          <a:xfrm>
            <a:off x="2173171" y="2367074"/>
            <a:ext cx="2458252" cy="1536408"/>
            <a:chOff x="4057964" y="2353808"/>
            <a:chExt cx="2458252" cy="1536408"/>
          </a:xfrm>
        </p:grpSpPr>
        <p:pic>
          <p:nvPicPr>
            <p:cNvPr id="49" name="Picture 2" descr="C:\Users\은진\Desktop\Screenshot_20191014-191012.jpg">
              <a:extLst>
                <a:ext uri="{FF2B5EF4-FFF2-40B4-BE49-F238E27FC236}">
                  <a16:creationId xmlns="" xmlns:a16="http://schemas.microsoft.com/office/drawing/2014/main" id="{C2A2B51B-C4FC-46A0-908A-810D9ECB78F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7964" y="2353808"/>
              <a:ext cx="2458252" cy="153640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2" name="사각형: 둥근 모서리 51">
              <a:extLst>
                <a:ext uri="{FF2B5EF4-FFF2-40B4-BE49-F238E27FC236}">
                  <a16:creationId xmlns="" xmlns:a16="http://schemas.microsoft.com/office/drawing/2014/main" id="{652477DA-DFEE-4766-A224-6DC6F9497382}"/>
                </a:ext>
              </a:extLst>
            </p:cNvPr>
            <p:cNvSpPr/>
            <p:nvPr/>
          </p:nvSpPr>
          <p:spPr>
            <a:xfrm>
              <a:off x="5177733" y="2852895"/>
              <a:ext cx="625732" cy="482406"/>
            </a:xfrm>
            <a:prstGeom prst="roundRect">
              <a:avLst/>
            </a:prstGeom>
            <a:noFill/>
            <a:ln w="762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55" name="TextBox 54">
            <a:extLst>
              <a:ext uri="{FF2B5EF4-FFF2-40B4-BE49-F238E27FC236}">
                <a16:creationId xmlns="" xmlns:a16="http://schemas.microsoft.com/office/drawing/2014/main" id="{FF51C15E-F1A6-4806-8934-F8A417553812}"/>
              </a:ext>
            </a:extLst>
          </p:cNvPr>
          <p:cNvSpPr txBox="1"/>
          <p:nvPr/>
        </p:nvSpPr>
        <p:spPr>
          <a:xfrm>
            <a:off x="1890640" y="587583"/>
            <a:ext cx="4841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키패드를 통한 메뉴 선택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C5A9307F-5617-4414-9B5E-F16FF43D72F3}"/>
              </a:ext>
            </a:extLst>
          </p:cNvPr>
          <p:cNvSpPr txBox="1"/>
          <p:nvPr/>
        </p:nvSpPr>
        <p:spPr>
          <a:xfrm>
            <a:off x="5436096" y="5299782"/>
            <a:ext cx="1376150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외부 </a:t>
            </a:r>
            <a:r>
              <a:rPr lang="ko-KR" altLang="en-US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</a:t>
            </a:r>
            <a:endParaRPr lang="ko-KR" altLang="en-US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794115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QR</a:t>
            </a: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코드 </a:t>
            </a:r>
            <a:r>
              <a:rPr lang="en-US" altLang="ko-KR" sz="2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:</a:t>
            </a:r>
            <a:r>
              <a:rPr lang="ko-KR" altLang="en-US" sz="2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간편주문서비스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1520" y="588244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9" name="그룹 8">
            <a:extLst>
              <a:ext uri="{FF2B5EF4-FFF2-40B4-BE49-F238E27FC236}">
                <a16:creationId xmlns="" xmlns:a16="http://schemas.microsoft.com/office/drawing/2014/main" id="{7B920991-F1D8-4FBF-8F18-7CFA0F20B994}"/>
              </a:ext>
            </a:extLst>
          </p:cNvPr>
          <p:cNvGrpSpPr/>
          <p:nvPr/>
        </p:nvGrpSpPr>
        <p:grpSpPr>
          <a:xfrm>
            <a:off x="5222231" y="1807439"/>
            <a:ext cx="1584176" cy="3672408"/>
            <a:chOff x="-2484784" y="980728"/>
            <a:chExt cx="2052228" cy="4536504"/>
          </a:xfrm>
        </p:grpSpPr>
        <p:sp>
          <p:nvSpPr>
            <p:cNvPr id="10" name="사각형: 둥근 모서리 9">
              <a:extLst>
                <a:ext uri="{FF2B5EF4-FFF2-40B4-BE49-F238E27FC236}">
                  <a16:creationId xmlns="" xmlns:a16="http://schemas.microsoft.com/office/drawing/2014/main" id="{5C8D154D-98FD-4400-A426-27C6FF53A4D1}"/>
                </a:ext>
              </a:extLst>
            </p:cNvPr>
            <p:cNvSpPr/>
            <p:nvPr/>
          </p:nvSpPr>
          <p:spPr>
            <a:xfrm>
              <a:off x="-2484784" y="980728"/>
              <a:ext cx="2052228" cy="2880320"/>
            </a:xfrm>
            <a:prstGeom prst="roundRect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순서도: 처리 10">
              <a:extLst>
                <a:ext uri="{FF2B5EF4-FFF2-40B4-BE49-F238E27FC236}">
                  <a16:creationId xmlns="" xmlns:a16="http://schemas.microsoft.com/office/drawing/2014/main" id="{EAD2A9CD-7837-4C99-8672-648A1B16DEEC}"/>
                </a:ext>
              </a:extLst>
            </p:cNvPr>
            <p:cNvSpPr/>
            <p:nvPr/>
          </p:nvSpPr>
          <p:spPr>
            <a:xfrm>
              <a:off x="-2170494" y="3256143"/>
              <a:ext cx="1440160" cy="345714"/>
            </a:xfrm>
            <a:prstGeom prst="flowChartProcess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순서도: 처리 11">
              <a:extLst>
                <a:ext uri="{FF2B5EF4-FFF2-40B4-BE49-F238E27FC236}">
                  <a16:creationId xmlns="" xmlns:a16="http://schemas.microsoft.com/office/drawing/2014/main" id="{C4971807-0A31-4626-89BF-6CF03CAE5600}"/>
                </a:ext>
              </a:extLst>
            </p:cNvPr>
            <p:cNvSpPr/>
            <p:nvPr/>
          </p:nvSpPr>
          <p:spPr>
            <a:xfrm>
              <a:off x="-2178750" y="1340768"/>
              <a:ext cx="1440160" cy="1697123"/>
            </a:xfrm>
            <a:prstGeom prst="flowChartProcess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순서도: 처리 12">
              <a:extLst>
                <a:ext uri="{FF2B5EF4-FFF2-40B4-BE49-F238E27FC236}">
                  <a16:creationId xmlns="" xmlns:a16="http://schemas.microsoft.com/office/drawing/2014/main" id="{38AD2AEE-2569-4A9A-90B3-5F9A38D8C20E}"/>
                </a:ext>
              </a:extLst>
            </p:cNvPr>
            <p:cNvSpPr/>
            <p:nvPr/>
          </p:nvSpPr>
          <p:spPr>
            <a:xfrm>
              <a:off x="-2170494" y="5171518"/>
              <a:ext cx="1440160" cy="345714"/>
            </a:xfrm>
            <a:prstGeom prst="flowChartProcess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순서도: 처리 13">
              <a:extLst>
                <a:ext uri="{FF2B5EF4-FFF2-40B4-BE49-F238E27FC236}">
                  <a16:creationId xmlns="" xmlns:a16="http://schemas.microsoft.com/office/drawing/2014/main" id="{32C877D8-70F6-4E71-8DA2-899B6CC07348}"/>
                </a:ext>
              </a:extLst>
            </p:cNvPr>
            <p:cNvSpPr/>
            <p:nvPr/>
          </p:nvSpPr>
          <p:spPr>
            <a:xfrm>
              <a:off x="-1620688" y="3861048"/>
              <a:ext cx="328775" cy="1310470"/>
            </a:xfrm>
            <a:prstGeom prst="flowChartProcess">
              <a:avLst/>
            </a:prstGeom>
            <a:noFill/>
            <a:ln w="762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2FD41B5B-6EBE-4CDD-BA40-26943E0956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947" y="2504889"/>
            <a:ext cx="627489" cy="629488"/>
          </a:xfrm>
          <a:prstGeom prst="rect">
            <a:avLst/>
          </a:prstGeom>
        </p:spPr>
      </p:pic>
      <p:grpSp>
        <p:nvGrpSpPr>
          <p:cNvPr id="29" name="그룹 28">
            <a:extLst>
              <a:ext uri="{FF2B5EF4-FFF2-40B4-BE49-F238E27FC236}">
                <a16:creationId xmlns="" xmlns:a16="http://schemas.microsoft.com/office/drawing/2014/main" id="{B530F5E7-2C54-46DC-BC4D-E1406C88030E}"/>
              </a:ext>
            </a:extLst>
          </p:cNvPr>
          <p:cNvGrpSpPr/>
          <p:nvPr/>
        </p:nvGrpSpPr>
        <p:grpSpPr>
          <a:xfrm>
            <a:off x="1577092" y="2508702"/>
            <a:ext cx="698009" cy="2816293"/>
            <a:chOff x="2825221" y="2988971"/>
            <a:chExt cx="913607" cy="3686175"/>
          </a:xfrm>
        </p:grpSpPr>
        <p:pic>
          <p:nvPicPr>
            <p:cNvPr id="18" name="그림 17">
              <a:extLst>
                <a:ext uri="{FF2B5EF4-FFF2-40B4-BE49-F238E27FC236}">
                  <a16:creationId xmlns="" xmlns:a16="http://schemas.microsoft.com/office/drawing/2014/main" id="{DE6BCE02-877B-4AC0-89C8-E95CF04A0C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7494" b="100000" l="7056" r="28954"/>
                      </a14:imgEffect>
                    </a14:imgLayer>
                  </a14:imgProps>
                </a:ext>
              </a:extLst>
            </a:blip>
            <a:srcRect l="5060" r="71602"/>
            <a:stretch/>
          </p:blipFill>
          <p:spPr>
            <a:xfrm>
              <a:off x="2825221" y="2988971"/>
              <a:ext cx="913607" cy="3686175"/>
            </a:xfrm>
            <a:prstGeom prst="rect">
              <a:avLst/>
            </a:prstGeom>
          </p:spPr>
        </p:pic>
        <p:sp>
          <p:nvSpPr>
            <p:cNvPr id="23" name="타원 22">
              <a:extLst>
                <a:ext uri="{FF2B5EF4-FFF2-40B4-BE49-F238E27FC236}">
                  <a16:creationId xmlns="" xmlns:a16="http://schemas.microsoft.com/office/drawing/2014/main" id="{F09EADEA-5B87-46EE-BD44-87A69BD34F78}"/>
                </a:ext>
              </a:extLst>
            </p:cNvPr>
            <p:cNvSpPr/>
            <p:nvPr/>
          </p:nvSpPr>
          <p:spPr>
            <a:xfrm>
              <a:off x="2974799" y="3183792"/>
              <a:ext cx="614449" cy="67513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7" name="그룹 26">
            <a:extLst>
              <a:ext uri="{FF2B5EF4-FFF2-40B4-BE49-F238E27FC236}">
                <a16:creationId xmlns="" xmlns:a16="http://schemas.microsoft.com/office/drawing/2014/main" id="{6EC0DA98-9839-497B-BF02-A7AA5C2E36B4}"/>
              </a:ext>
            </a:extLst>
          </p:cNvPr>
          <p:cNvGrpSpPr/>
          <p:nvPr/>
        </p:nvGrpSpPr>
        <p:grpSpPr>
          <a:xfrm>
            <a:off x="2298871" y="2508702"/>
            <a:ext cx="698009" cy="2816293"/>
            <a:chOff x="3547000" y="2988971"/>
            <a:chExt cx="913607" cy="3686175"/>
          </a:xfrm>
        </p:grpSpPr>
        <p:pic>
          <p:nvPicPr>
            <p:cNvPr id="21" name="그림 20">
              <a:extLst>
                <a:ext uri="{FF2B5EF4-FFF2-40B4-BE49-F238E27FC236}">
                  <a16:creationId xmlns="" xmlns:a16="http://schemas.microsoft.com/office/drawing/2014/main" id="{985C4377-5A6C-4F92-B35B-B4E5331C969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7494" b="100000" l="7056" r="28954"/>
                      </a14:imgEffect>
                    </a14:imgLayer>
                  </a14:imgProps>
                </a:ext>
              </a:extLst>
            </a:blip>
            <a:srcRect l="5060" r="71602"/>
            <a:stretch/>
          </p:blipFill>
          <p:spPr>
            <a:xfrm>
              <a:off x="3547000" y="2988971"/>
              <a:ext cx="913607" cy="3686175"/>
            </a:xfrm>
            <a:prstGeom prst="rect">
              <a:avLst/>
            </a:prstGeom>
          </p:spPr>
        </p:pic>
        <p:sp>
          <p:nvSpPr>
            <p:cNvPr id="24" name="타원 23">
              <a:extLst>
                <a:ext uri="{FF2B5EF4-FFF2-40B4-BE49-F238E27FC236}">
                  <a16:creationId xmlns="" xmlns:a16="http://schemas.microsoft.com/office/drawing/2014/main" id="{4BD53B76-49BF-4694-893B-872D0E1BB4B0}"/>
                </a:ext>
              </a:extLst>
            </p:cNvPr>
            <p:cNvSpPr/>
            <p:nvPr/>
          </p:nvSpPr>
          <p:spPr>
            <a:xfrm>
              <a:off x="3698628" y="3188771"/>
              <a:ext cx="614449" cy="67513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grpSp>
        <p:nvGrpSpPr>
          <p:cNvPr id="28" name="그룹 27">
            <a:extLst>
              <a:ext uri="{FF2B5EF4-FFF2-40B4-BE49-F238E27FC236}">
                <a16:creationId xmlns="" xmlns:a16="http://schemas.microsoft.com/office/drawing/2014/main" id="{8D26FCB7-F782-4950-AAB0-D850C6E238ED}"/>
              </a:ext>
            </a:extLst>
          </p:cNvPr>
          <p:cNvGrpSpPr/>
          <p:nvPr/>
        </p:nvGrpSpPr>
        <p:grpSpPr>
          <a:xfrm>
            <a:off x="2998284" y="2508702"/>
            <a:ext cx="698009" cy="2816293"/>
            <a:chOff x="4246413" y="2988971"/>
            <a:chExt cx="913607" cy="3686175"/>
          </a:xfrm>
        </p:grpSpPr>
        <p:pic>
          <p:nvPicPr>
            <p:cNvPr id="22" name="그림 21">
              <a:extLst>
                <a:ext uri="{FF2B5EF4-FFF2-40B4-BE49-F238E27FC236}">
                  <a16:creationId xmlns="" xmlns:a16="http://schemas.microsoft.com/office/drawing/2014/main" id="{815137AF-BA53-410A-A74C-D599745B33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7494" b="100000" l="7056" r="28954"/>
                      </a14:imgEffect>
                    </a14:imgLayer>
                  </a14:imgProps>
                </a:ext>
              </a:extLst>
            </a:blip>
            <a:srcRect l="5060" r="71602"/>
            <a:stretch/>
          </p:blipFill>
          <p:spPr>
            <a:xfrm>
              <a:off x="4246413" y="2988971"/>
              <a:ext cx="913607" cy="3686175"/>
            </a:xfrm>
            <a:prstGeom prst="rect">
              <a:avLst/>
            </a:prstGeom>
          </p:spPr>
        </p:pic>
        <p:sp>
          <p:nvSpPr>
            <p:cNvPr id="25" name="타원 24">
              <a:extLst>
                <a:ext uri="{FF2B5EF4-FFF2-40B4-BE49-F238E27FC236}">
                  <a16:creationId xmlns="" xmlns:a16="http://schemas.microsoft.com/office/drawing/2014/main" id="{D7089FCB-B360-459B-BE72-0F13CBCDDD3E}"/>
                </a:ext>
              </a:extLst>
            </p:cNvPr>
            <p:cNvSpPr/>
            <p:nvPr/>
          </p:nvSpPr>
          <p:spPr>
            <a:xfrm>
              <a:off x="4409491" y="3183791"/>
              <a:ext cx="614449" cy="675133"/>
            </a:xfrm>
            <a:prstGeom prst="ellipse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26" name="그림 25">
            <a:extLst>
              <a:ext uri="{FF2B5EF4-FFF2-40B4-BE49-F238E27FC236}">
                <a16:creationId xmlns="" xmlns:a16="http://schemas.microsoft.com/office/drawing/2014/main" id="{6E6BDD55-2DB5-41EE-884A-8EEECD591C42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61" r="20062" b="12746"/>
          <a:stretch/>
        </p:blipFill>
        <p:spPr>
          <a:xfrm flipH="1">
            <a:off x="3592326" y="2381445"/>
            <a:ext cx="978743" cy="143825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138B8A29-9375-42C4-B1FA-19FC699B34DE}"/>
              </a:ext>
            </a:extLst>
          </p:cNvPr>
          <p:cNvSpPr txBox="1"/>
          <p:nvPr/>
        </p:nvSpPr>
        <p:spPr>
          <a:xfrm>
            <a:off x="827584" y="5810644"/>
            <a:ext cx="7634262" cy="40011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QR</a:t>
            </a: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코드 스캔 </a:t>
            </a:r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-&gt; </a:t>
            </a: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웹으로 이동 </a:t>
            </a:r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-&gt; </a:t>
            </a: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원하는 자리이동 </a:t>
            </a:r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-&gt; </a:t>
            </a: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메뉴 선택 및 결제</a:t>
            </a:r>
          </a:p>
        </p:txBody>
      </p:sp>
    </p:spTree>
    <p:extLst>
      <p:ext uri="{BB962C8B-B14F-4D97-AF65-F5344CB8AC3E}">
        <p14:creationId xmlns:p14="http://schemas.microsoft.com/office/powerpoint/2010/main" val="23091169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2267744" y="2852936"/>
            <a:ext cx="432048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과정</a:t>
            </a:r>
          </a:p>
        </p:txBody>
      </p:sp>
    </p:spTree>
    <p:extLst>
      <p:ext uri="{BB962C8B-B14F-4D97-AF65-F5344CB8AC3E}">
        <p14:creationId xmlns:p14="http://schemas.microsoft.com/office/powerpoint/2010/main" val="18134472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CEE1F0C-7625-4702-BDA0-7E4DC5A6F3CC}"/>
              </a:ext>
            </a:extLst>
          </p:cNvPr>
          <p:cNvSpPr txBox="1"/>
          <p:nvPr/>
        </p:nvSpPr>
        <p:spPr>
          <a:xfrm>
            <a:off x="395536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CBAB9E3-37BC-4DE4-902A-139E53294602}"/>
              </a:ext>
            </a:extLst>
          </p:cNvPr>
          <p:cNvSpPr txBox="1"/>
          <p:nvPr/>
        </p:nvSpPr>
        <p:spPr>
          <a:xfrm>
            <a:off x="1853698" y="587583"/>
            <a:ext cx="435648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환경 및 재료</a:t>
            </a:r>
          </a:p>
        </p:txBody>
      </p:sp>
      <p:graphicFrame>
        <p:nvGraphicFramePr>
          <p:cNvPr id="2" name="표 2">
            <a:extLst>
              <a:ext uri="{FF2B5EF4-FFF2-40B4-BE49-F238E27FC236}">
                <a16:creationId xmlns="" xmlns:a16="http://schemas.microsoft.com/office/drawing/2014/main" id="{9717A876-AC42-4741-BD93-05BFAD3E37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83989995"/>
              </p:ext>
            </p:extLst>
          </p:nvPr>
        </p:nvGraphicFramePr>
        <p:xfrm>
          <a:off x="1276204" y="1700808"/>
          <a:ext cx="6552728" cy="432048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3295796">
                  <a:extLst>
                    <a:ext uri="{9D8B030D-6E8A-4147-A177-3AD203B41FA5}">
                      <a16:colId xmlns="" xmlns:a16="http://schemas.microsoft.com/office/drawing/2014/main" val="2954972755"/>
                    </a:ext>
                  </a:extLst>
                </a:gridCol>
                <a:gridCol w="3256932">
                  <a:extLst>
                    <a:ext uri="{9D8B030D-6E8A-4147-A177-3AD203B41FA5}">
                      <a16:colId xmlns="" xmlns:a16="http://schemas.microsoft.com/office/drawing/2014/main" val="3775005606"/>
                    </a:ext>
                  </a:extLst>
                </a:gridCol>
              </a:tblGrid>
              <a:tr h="768958"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3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개발환경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A66AC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>
                        <a:lnSpc>
                          <a:spcPct val="150000"/>
                        </a:lnSpc>
                      </a:pPr>
                      <a:r>
                        <a:rPr lang="ko-KR" altLang="en-US" sz="23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재료</a:t>
                      </a: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A66AC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2644622053"/>
                  </a:ext>
                </a:extLst>
              </a:tr>
              <a:tr h="3551522"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endParaRPr lang="en-US" altLang="ko-KR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블루투스 직렬포트 모듈</a:t>
                      </a: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(HC-06)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스텝모터 드라이버 모듈</a:t>
                      </a:r>
                      <a:endParaRPr lang="en-US" altLang="ko-KR" sz="135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  (TB6560 3A CNC)</a:t>
                      </a: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근적외선 인체감지 센서</a:t>
                      </a:r>
                      <a:endParaRPr lang="en-US" altLang="ko-KR" sz="135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리니어 레일</a:t>
                      </a:r>
                      <a:endParaRPr lang="en-US" altLang="ko-KR" sz="135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135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아두이노</a:t>
                      </a:r>
                      <a:r>
                        <a:rPr lang="ko-KR" altLang="en-US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</a:t>
                      </a:r>
                      <a:r>
                        <a:rPr lang="ko-KR" altLang="en-US" sz="135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우노보드</a:t>
                      </a:r>
                      <a:endParaRPr lang="en-US" altLang="ko-KR" sz="135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135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브레드</a:t>
                      </a:r>
                      <a:r>
                        <a:rPr lang="ko-KR" altLang="en-US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보드</a:t>
                      </a:r>
                      <a:endParaRPr lang="en-US" altLang="ko-KR" sz="135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외부 전압</a:t>
                      </a:r>
                      <a:endParaRPr lang="en-US" altLang="ko-KR" sz="135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latinLnBrk="1">
                        <a:lnSpc>
                          <a:spcPct val="150000"/>
                        </a:lnSpc>
                      </a:pP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태블릿</a:t>
                      </a: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(</a:t>
                      </a:r>
                      <a:r>
                        <a:rPr lang="ko-KR" altLang="en-US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키오스크 화면</a:t>
                      </a:r>
                      <a:r>
                        <a:rPr lang="en-US" altLang="ko-KR" sz="135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  <a:endParaRPr lang="ko-KR" altLang="en-US" sz="135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4258575370"/>
                  </a:ext>
                </a:extLst>
              </a:tr>
            </a:tbl>
          </a:graphicData>
        </a:graphic>
      </p:graphicFrame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91F28496-B3E0-4771-8B81-E668F0CB88B0}"/>
              </a:ext>
            </a:extLst>
          </p:cNvPr>
          <p:cNvSpPr txBox="1"/>
          <p:nvPr/>
        </p:nvSpPr>
        <p:spPr>
          <a:xfrm>
            <a:off x="1315068" y="3068960"/>
            <a:ext cx="3237500" cy="169200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135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 OS</a:t>
            </a:r>
            <a:r>
              <a:rPr lang="ko-KR" altLang="en-US" sz="135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135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:</a:t>
            </a:r>
            <a:r>
              <a:rPr lang="ko-KR" altLang="en-US" sz="135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135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Windows10</a:t>
            </a:r>
          </a:p>
          <a:p>
            <a:pPr>
              <a:lnSpc>
                <a:spcPct val="200000"/>
              </a:lnSpc>
            </a:pPr>
            <a:r>
              <a:rPr lang="en-US" altLang="ko-KR" sz="135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 Android Studio : </a:t>
            </a:r>
            <a:r>
              <a:rPr lang="ko-KR" altLang="en-US" sz="135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 앱 제작</a:t>
            </a:r>
            <a:endParaRPr lang="en-US" altLang="ko-KR" sz="135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135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 Arduino IDE : </a:t>
            </a:r>
          </a:p>
          <a:p>
            <a:pPr>
              <a:lnSpc>
                <a:spcPct val="200000"/>
              </a:lnSpc>
            </a:pPr>
            <a:r>
              <a:rPr lang="ko-KR" altLang="en-US" sz="135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각 센서 및 </a:t>
            </a:r>
            <a:r>
              <a:rPr lang="ko-KR" altLang="en-US" sz="135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r>
              <a:rPr lang="ko-KR" altLang="en-US" sz="135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관련 장치 제어 및 동작</a:t>
            </a:r>
            <a:endParaRPr lang="en-US" altLang="ko-KR" sz="135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578163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CEE1F0C-7625-4702-BDA0-7E4DC5A6F3CC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CBAB9E3-37BC-4DE4-902A-139E53294602}"/>
              </a:ext>
            </a:extLst>
          </p:cNvPr>
          <p:cNvSpPr txBox="1"/>
          <p:nvPr/>
        </p:nvSpPr>
        <p:spPr>
          <a:xfrm>
            <a:off x="1853698" y="587583"/>
            <a:ext cx="435648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앱의 전체 틀 디자인</a:t>
            </a:r>
          </a:p>
        </p:txBody>
      </p:sp>
      <p:pic>
        <p:nvPicPr>
          <p:cNvPr id="1027" name="Picture 3" descr="C:\Users\은진\Downloads\Screenshot_20191201-195420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88024" y="1772816"/>
            <a:ext cx="3780000" cy="2362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C:\Users\은진\Downloads\Screenshot_20191201-195435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9512" y="4365104"/>
            <a:ext cx="288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C:\Users\은진\Downloads\Screenshot_20191201-195447.jp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1840" y="4379333"/>
            <a:ext cx="2880000" cy="1800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:\Users\은진\Downloads\Screenshot_20191201-195456.jpg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84488" y="4363822"/>
            <a:ext cx="2880000" cy="18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568" y="1787480"/>
            <a:ext cx="3778560" cy="2361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62093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CEE1F0C-7625-4702-BDA0-7E4DC5A6F3CC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CBAB9E3-37BC-4DE4-902A-139E53294602}"/>
              </a:ext>
            </a:extLst>
          </p:cNvPr>
          <p:cNvSpPr txBox="1"/>
          <p:nvPr/>
        </p:nvSpPr>
        <p:spPr>
          <a:xfrm>
            <a:off x="1853698" y="587583"/>
            <a:ext cx="435648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동작인식을 통한 음성안내</a:t>
            </a:r>
          </a:p>
        </p:txBody>
      </p:sp>
      <p:pic>
        <p:nvPicPr>
          <p:cNvPr id="14" name="그림 13">
            <a:extLst>
              <a:ext uri="{FF2B5EF4-FFF2-40B4-BE49-F238E27FC236}">
                <a16:creationId xmlns="" xmlns:a16="http://schemas.microsoft.com/office/drawing/2014/main" id="{65750B03-9590-4B06-A7E9-A9361CD62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3925" y="1805174"/>
            <a:ext cx="5916149" cy="4437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87652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CEE1F0C-7625-4702-BDA0-7E4DC5A6F3CC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6CBAB9E3-37BC-4DE4-902A-139E53294602}"/>
              </a:ext>
            </a:extLst>
          </p:cNvPr>
          <p:cNvSpPr txBox="1"/>
          <p:nvPr/>
        </p:nvSpPr>
        <p:spPr>
          <a:xfrm>
            <a:off x="1853698" y="587583"/>
            <a:ext cx="435648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동작인식을 통한 음성안내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="" xmlns:a16="http://schemas.microsoft.com/office/drawing/2014/main" id="{45DB8962-6441-42B4-93EF-080390EEB91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693" b="42025"/>
          <a:stretch/>
        </p:blipFill>
        <p:spPr>
          <a:xfrm>
            <a:off x="566337" y="1794300"/>
            <a:ext cx="3906209" cy="4271519"/>
          </a:xfrm>
          <a:prstGeom prst="rect">
            <a:avLst/>
          </a:prstGeom>
        </p:spPr>
      </p:pic>
      <p:pic>
        <p:nvPicPr>
          <p:cNvPr id="22" name="그림 21">
            <a:extLst>
              <a:ext uri="{FF2B5EF4-FFF2-40B4-BE49-F238E27FC236}">
                <a16:creationId xmlns="" xmlns:a16="http://schemas.microsoft.com/office/drawing/2014/main" id="{A7BE2992-C58C-4931-AF88-C3D28B5D31B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975" r="31693"/>
          <a:stretch/>
        </p:blipFill>
        <p:spPr>
          <a:xfrm>
            <a:off x="4556074" y="1772816"/>
            <a:ext cx="3906209" cy="3096344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64676847-4CF7-4530-BC98-66ACB16C074C}"/>
              </a:ext>
            </a:extLst>
          </p:cNvPr>
          <p:cNvSpPr/>
          <p:nvPr/>
        </p:nvSpPr>
        <p:spPr>
          <a:xfrm>
            <a:off x="4585053" y="2132856"/>
            <a:ext cx="3606917" cy="9361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C8DEAD48-589E-4756-8D34-4C9A31415F02}"/>
              </a:ext>
            </a:extLst>
          </p:cNvPr>
          <p:cNvSpPr/>
          <p:nvPr/>
        </p:nvSpPr>
        <p:spPr>
          <a:xfrm>
            <a:off x="4585053" y="3068960"/>
            <a:ext cx="3606917" cy="9361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BCB48EFA-1443-4277-957E-5053DF1CB15D}"/>
              </a:ext>
            </a:extLst>
          </p:cNvPr>
          <p:cNvSpPr txBox="1"/>
          <p:nvPr/>
        </p:nvSpPr>
        <p:spPr>
          <a:xfrm>
            <a:off x="4051920" y="2339298"/>
            <a:ext cx="489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①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4F2D38EF-1BA1-4899-B85D-39B18AE330A7}"/>
              </a:ext>
            </a:extLst>
          </p:cNvPr>
          <p:cNvSpPr txBox="1"/>
          <p:nvPr/>
        </p:nvSpPr>
        <p:spPr>
          <a:xfrm>
            <a:off x="4051920" y="3259044"/>
            <a:ext cx="489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128554269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7B09E3D7-37E1-415E-9B64-F4389AC2AEE9}"/>
              </a:ext>
            </a:extLst>
          </p:cNvPr>
          <p:cNvSpPr txBox="1"/>
          <p:nvPr/>
        </p:nvSpPr>
        <p:spPr>
          <a:xfrm>
            <a:off x="1853698" y="587583"/>
            <a:ext cx="4356484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동작인식을 통한 음성안내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6ABBCD64-9A21-498D-BAF4-542A9BD7E727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536" y="1700808"/>
            <a:ext cx="2172829" cy="44644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2708920"/>
            <a:ext cx="6522564" cy="3040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64676847-4CF7-4530-BC98-66ACB16C074C}"/>
              </a:ext>
            </a:extLst>
          </p:cNvPr>
          <p:cNvSpPr/>
          <p:nvPr/>
        </p:nvSpPr>
        <p:spPr>
          <a:xfrm>
            <a:off x="2674103" y="3761366"/>
            <a:ext cx="6146369" cy="1988551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6083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/>
          <p:cNvSpPr/>
          <p:nvPr/>
        </p:nvSpPr>
        <p:spPr>
          <a:xfrm>
            <a:off x="1601670" y="443280"/>
            <a:ext cx="4356484" cy="864096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/>
          <p:cNvSpPr/>
          <p:nvPr/>
        </p:nvSpPr>
        <p:spPr>
          <a:xfrm>
            <a:off x="413538" y="443280"/>
            <a:ext cx="1332148" cy="864096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498592"/>
            <a:ext cx="1188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5686" y="498592"/>
            <a:ext cx="3492388" cy="894003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>
              <a:defRPr lang="ko-KR" altLang="en-US"/>
            </a:pPr>
            <a:r>
              <a:rPr lang="ko-KR" altLang="en-US" sz="36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endParaRPr lang="ko-KR" altLang="en-US" sz="36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99DFBFC3-285B-414C-8BCE-AC8D9D0E97DE}"/>
              </a:ext>
            </a:extLst>
          </p:cNvPr>
          <p:cNvSpPr txBox="1"/>
          <p:nvPr/>
        </p:nvSpPr>
        <p:spPr>
          <a:xfrm>
            <a:off x="1835696" y="1726905"/>
            <a:ext cx="5487706" cy="4150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팀 소개</a:t>
            </a:r>
            <a:endParaRPr lang="en-US" altLang="ko-KR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동기 및 기능 소개 </a:t>
            </a:r>
            <a:endParaRPr lang="en-US" altLang="ko-KR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개발과정</a:t>
            </a:r>
            <a:endParaRPr lang="en-US" altLang="ko-KR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 및 </a:t>
            </a:r>
            <a:r>
              <a:rPr lang="en-US" altLang="ko-KR" sz="36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  <a:endParaRPr lang="en-US" altLang="ko-KR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Q&amp;A</a:t>
            </a:r>
          </a:p>
        </p:txBody>
      </p:sp>
    </p:spTree>
    <p:extLst>
      <p:ext uri="{BB962C8B-B14F-4D97-AF65-F5344CB8AC3E}">
        <p14:creationId xmlns:p14="http://schemas.microsoft.com/office/powerpoint/2010/main" val="28975027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실루엣, 고립된, 남자, 사람들, 서있는, 무기, 사업, 궁금, 이야기, 방향, 정보, 운동">
            <a:extLst>
              <a:ext uri="{FF2B5EF4-FFF2-40B4-BE49-F238E27FC236}">
                <a16:creationId xmlns="" xmlns:a16="http://schemas.microsoft.com/office/drawing/2014/main" id="{530ED1F4-16CB-4B88-A144-523693332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42" y="3935035"/>
            <a:ext cx="838913" cy="167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타원형 설명선 11">
            <a:extLst>
              <a:ext uri="{FF2B5EF4-FFF2-40B4-BE49-F238E27FC236}">
                <a16:creationId xmlns="" xmlns:a16="http://schemas.microsoft.com/office/drawing/2014/main" id="{D42C3380-686E-46E9-B582-7BC9F942C7E0}"/>
              </a:ext>
            </a:extLst>
          </p:cNvPr>
          <p:cNvSpPr/>
          <p:nvPr/>
        </p:nvSpPr>
        <p:spPr>
          <a:xfrm>
            <a:off x="254227" y="2961161"/>
            <a:ext cx="1332149" cy="544486"/>
          </a:xfrm>
          <a:prstGeom prst="wedgeEllipseCallout">
            <a:avLst>
              <a:gd name="adj1" fmla="val 11900"/>
              <a:gd name="adj2" fmla="val 91266"/>
            </a:avLst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 </a:t>
            </a:r>
            <a:r>
              <a:rPr lang="en-US" altLang="ko-KR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!!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EB1BE683-4FB5-46CB-A2FD-F576039B57BB}"/>
              </a:ext>
            </a:extLst>
          </p:cNvPr>
          <p:cNvSpPr txBox="1"/>
          <p:nvPr/>
        </p:nvSpPr>
        <p:spPr>
          <a:xfrm>
            <a:off x="240223" y="5543254"/>
            <a:ext cx="1810035" cy="918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명령어</a:t>
            </a:r>
            <a:endParaRPr lang="en-US" altLang="ko-KR" sz="19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</a:t>
            </a:r>
            <a:r>
              <a:rPr lang="en-US" altLang="ko-KR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올려줘</a:t>
            </a:r>
            <a:r>
              <a:rPr lang="en-US" altLang="ko-KR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19670611-7B7E-4E8A-9EC3-AEC887C126D9}"/>
              </a:ext>
            </a:extLst>
          </p:cNvPr>
          <p:cNvSpPr txBox="1"/>
          <p:nvPr/>
        </p:nvSpPr>
        <p:spPr>
          <a:xfrm>
            <a:off x="1868971" y="2969643"/>
            <a:ext cx="1361737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STT(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텍스트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="" xmlns:a16="http://schemas.microsoft.com/office/drawing/2014/main" id="{A0120FAE-155B-4E10-8FC7-A595BF71F0C4}"/>
              </a:ext>
            </a:extLst>
          </p:cNvPr>
          <p:cNvSpPr/>
          <p:nvPr/>
        </p:nvSpPr>
        <p:spPr>
          <a:xfrm>
            <a:off x="1629194" y="1579865"/>
            <a:ext cx="1835696" cy="1381296"/>
          </a:xfrm>
          <a:prstGeom prst="round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 descr="음성인식 구글에 대한 이미지 검색결과">
            <a:extLst>
              <a:ext uri="{FF2B5EF4-FFF2-40B4-BE49-F238E27FC236}">
                <a16:creationId xmlns="" xmlns:a16="http://schemas.microsoft.com/office/drawing/2014/main" id="{F6749DB7-FFA9-4BC7-89D8-1C1D8E248F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388" b="74615" l="35550" r="6444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938" t="19234" r="31939" b="19232"/>
          <a:stretch/>
        </p:blipFill>
        <p:spPr bwMode="auto">
          <a:xfrm>
            <a:off x="2322326" y="2456467"/>
            <a:ext cx="484613" cy="484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B732A4E5-17CD-4935-821F-87C6E370B1A3}"/>
              </a:ext>
            </a:extLst>
          </p:cNvPr>
          <p:cNvSpPr txBox="1"/>
          <p:nvPr/>
        </p:nvSpPr>
        <p:spPr>
          <a:xfrm>
            <a:off x="1898559" y="1797121"/>
            <a:ext cx="13321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…</a:t>
            </a:r>
          </a:p>
        </p:txBody>
      </p:sp>
      <p:sp>
        <p:nvSpPr>
          <p:cNvPr id="32" name="화살표: 오른쪽 31">
            <a:extLst>
              <a:ext uri="{FF2B5EF4-FFF2-40B4-BE49-F238E27FC236}">
                <a16:creationId xmlns="" xmlns:a16="http://schemas.microsoft.com/office/drawing/2014/main" id="{EE958725-AB3A-481F-94F0-615CE4FB67A5}"/>
              </a:ext>
            </a:extLst>
          </p:cNvPr>
          <p:cNvSpPr/>
          <p:nvPr/>
        </p:nvSpPr>
        <p:spPr>
          <a:xfrm>
            <a:off x="3377782" y="3003725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2" name="Picture 8" descr="블루투스에 대한 이미지 검색결과">
            <a:extLst>
              <a:ext uri="{FF2B5EF4-FFF2-40B4-BE49-F238E27FC236}">
                <a16:creationId xmlns="" xmlns:a16="http://schemas.microsoft.com/office/drawing/2014/main" id="{D1CE811E-A22B-485D-AFDF-21732E51C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4322" y="1704863"/>
            <a:ext cx="1131299" cy="1131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DC60CC76-14DC-4F07-B427-6D1050FEAAC4}"/>
              </a:ext>
            </a:extLst>
          </p:cNvPr>
          <p:cNvSpPr txBox="1"/>
          <p:nvPr/>
        </p:nvSpPr>
        <p:spPr>
          <a:xfrm>
            <a:off x="4047811" y="2961161"/>
            <a:ext cx="1444322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텍스트 이동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1034" name="Picture 10" descr="아두이노에 대한 이미지 검색결과">
            <a:extLst>
              <a:ext uri="{FF2B5EF4-FFF2-40B4-BE49-F238E27FC236}">
                <a16:creationId xmlns="" xmlns:a16="http://schemas.microsoft.com/office/drawing/2014/main" id="{B82DB38E-9DDB-4599-88A1-FDC0CFDF2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5053" y="1704864"/>
            <a:ext cx="1588293" cy="1054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화살표: 오른쪽 37">
            <a:extLst>
              <a:ext uri="{FF2B5EF4-FFF2-40B4-BE49-F238E27FC236}">
                <a16:creationId xmlns="" xmlns:a16="http://schemas.microsoft.com/office/drawing/2014/main" id="{ACFB07DB-E41B-4051-B6E0-F42959CDFC0E}"/>
              </a:ext>
            </a:extLst>
          </p:cNvPr>
          <p:cNvSpPr/>
          <p:nvPr/>
        </p:nvSpPr>
        <p:spPr>
          <a:xfrm>
            <a:off x="5480165" y="3003725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22B82844-6646-464A-A85F-6735CAC6DCCD}"/>
              </a:ext>
            </a:extLst>
          </p:cNvPr>
          <p:cNvSpPr txBox="1"/>
          <p:nvPr/>
        </p:nvSpPr>
        <p:spPr>
          <a:xfrm>
            <a:off x="6182657" y="2795503"/>
            <a:ext cx="1332149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텍스트를 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숫자로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0" name="화살표: 오른쪽 39">
            <a:extLst>
              <a:ext uri="{FF2B5EF4-FFF2-40B4-BE49-F238E27FC236}">
                <a16:creationId xmlns="" xmlns:a16="http://schemas.microsoft.com/office/drawing/2014/main" id="{EDC18F23-5122-43F1-9B50-C3AB72AAF560}"/>
              </a:ext>
            </a:extLst>
          </p:cNvPr>
          <p:cNvSpPr/>
          <p:nvPr/>
        </p:nvSpPr>
        <p:spPr>
          <a:xfrm rot="5400000">
            <a:off x="6554915" y="3916649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="" xmlns:a16="http://schemas.microsoft.com/office/drawing/2014/main" id="{58CE0D43-A985-4AA6-96F5-146035661659}"/>
              </a:ext>
            </a:extLst>
          </p:cNvPr>
          <p:cNvSpPr txBox="1"/>
          <p:nvPr/>
        </p:nvSpPr>
        <p:spPr>
          <a:xfrm>
            <a:off x="6182657" y="4394064"/>
            <a:ext cx="1332149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대칭값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숫자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</p:txBody>
      </p:sp>
      <p:sp>
        <p:nvSpPr>
          <p:cNvPr id="42" name="화살표: 오른쪽 41">
            <a:extLst>
              <a:ext uri="{FF2B5EF4-FFF2-40B4-BE49-F238E27FC236}">
                <a16:creationId xmlns="" xmlns:a16="http://schemas.microsoft.com/office/drawing/2014/main" id="{AB8D790C-D1BD-4D34-B1D1-3B0D0D74BF40}"/>
              </a:ext>
            </a:extLst>
          </p:cNvPr>
          <p:cNvSpPr/>
          <p:nvPr/>
        </p:nvSpPr>
        <p:spPr>
          <a:xfrm rot="5400000">
            <a:off x="6554915" y="5033165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AD7A3B9F-12C9-407F-9142-7A77B014AD46}"/>
              </a:ext>
            </a:extLst>
          </p:cNvPr>
          <p:cNvSpPr txBox="1"/>
          <p:nvPr/>
        </p:nvSpPr>
        <p:spPr>
          <a:xfrm>
            <a:off x="6182657" y="5634430"/>
            <a:ext cx="1332149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리니얼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레일 이동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4" name="순서도: 자기 디스크 43">
            <a:extLst>
              <a:ext uri="{FF2B5EF4-FFF2-40B4-BE49-F238E27FC236}">
                <a16:creationId xmlns="" xmlns:a16="http://schemas.microsoft.com/office/drawing/2014/main" id="{BB57426B-C9A1-4CB7-A775-80CB6F553314}"/>
              </a:ext>
            </a:extLst>
          </p:cNvPr>
          <p:cNvSpPr/>
          <p:nvPr/>
        </p:nvSpPr>
        <p:spPr>
          <a:xfrm>
            <a:off x="7792270" y="5984443"/>
            <a:ext cx="812178" cy="450742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정육면체 44">
            <a:extLst>
              <a:ext uri="{FF2B5EF4-FFF2-40B4-BE49-F238E27FC236}">
                <a16:creationId xmlns="" xmlns:a16="http://schemas.microsoft.com/office/drawing/2014/main" id="{452BE0EA-1D0E-482C-BF1D-DDE0D90D3FD8}"/>
              </a:ext>
            </a:extLst>
          </p:cNvPr>
          <p:cNvSpPr/>
          <p:nvPr/>
        </p:nvSpPr>
        <p:spPr>
          <a:xfrm>
            <a:off x="8070138" y="3429000"/>
            <a:ext cx="214902" cy="2716675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정육면체 45">
            <a:extLst>
              <a:ext uri="{FF2B5EF4-FFF2-40B4-BE49-F238E27FC236}">
                <a16:creationId xmlns="" xmlns:a16="http://schemas.microsoft.com/office/drawing/2014/main" id="{7B4609CD-88BF-40D4-8802-9014E6F1C6E3}"/>
              </a:ext>
            </a:extLst>
          </p:cNvPr>
          <p:cNvSpPr/>
          <p:nvPr/>
        </p:nvSpPr>
        <p:spPr>
          <a:xfrm>
            <a:off x="7514806" y="3568449"/>
            <a:ext cx="1275613" cy="809141"/>
          </a:xfrm>
          <a:prstGeom prst="cube">
            <a:avLst>
              <a:gd name="adj" fmla="val 6962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</a:t>
            </a:r>
          </a:p>
        </p:txBody>
      </p:sp>
      <p:sp>
        <p:nvSpPr>
          <p:cNvPr id="27" name="평행 사변형 26">
            <a:extLst>
              <a:ext uri="{FF2B5EF4-FFF2-40B4-BE49-F238E27FC236}">
                <a16:creationId xmlns="" xmlns:a16="http://schemas.microsoft.com/office/drawing/2014/main" id="{6BB83D65-3A89-418E-8FCC-68BCA7740819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9" name="직사각형 2">
            <a:extLst>
              <a:ext uri="{FF2B5EF4-FFF2-40B4-BE49-F238E27FC236}">
                <a16:creationId xmlns="" xmlns:a16="http://schemas.microsoft.com/office/drawing/2014/main" id="{ABBC681C-0BF0-4D67-97AB-C58594E44C16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="" xmlns:a16="http://schemas.microsoft.com/office/drawing/2014/main" id="{785937F1-9056-4A64-865A-C92C21924FC0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3C01436A-4224-45B2-BE87-CE495C4B776F}"/>
              </a:ext>
            </a:extLst>
          </p:cNvPr>
          <p:cNvSpPr txBox="1"/>
          <p:nvPr/>
        </p:nvSpPr>
        <p:spPr>
          <a:xfrm>
            <a:off x="1674616" y="587583"/>
            <a:ext cx="4841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음성을 통한 키오스크 높이조절</a:t>
            </a:r>
          </a:p>
        </p:txBody>
      </p:sp>
    </p:spTree>
    <p:extLst>
      <p:ext uri="{BB962C8B-B14F-4D97-AF65-F5344CB8AC3E}">
        <p14:creationId xmlns:p14="http://schemas.microsoft.com/office/powerpoint/2010/main" val="248812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765386D-4027-4458-812D-0021B1197333}"/>
              </a:ext>
            </a:extLst>
          </p:cNvPr>
          <p:cNvSpPr txBox="1"/>
          <p:nvPr/>
        </p:nvSpPr>
        <p:spPr>
          <a:xfrm>
            <a:off x="1674616" y="587583"/>
            <a:ext cx="4841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음성을 통한 키오스크 높이조절</a:t>
            </a:r>
          </a:p>
        </p:txBody>
      </p:sp>
      <p:pic>
        <p:nvPicPr>
          <p:cNvPr id="18" name="그림 17">
            <a:extLst>
              <a:ext uri="{FF2B5EF4-FFF2-40B4-BE49-F238E27FC236}">
                <a16:creationId xmlns="" xmlns:a16="http://schemas.microsoft.com/office/drawing/2014/main" id="{9D85528F-4271-4328-9A1A-172DDAE63F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55776" y="2117305"/>
            <a:ext cx="3744416" cy="3369974"/>
          </a:xfrm>
          <a:prstGeom prst="rect">
            <a:avLst/>
          </a:prstGeom>
        </p:spPr>
      </p:pic>
      <p:cxnSp>
        <p:nvCxnSpPr>
          <p:cNvPr id="19" name="직선 화살표 연결선 18">
            <a:extLst>
              <a:ext uri="{FF2B5EF4-FFF2-40B4-BE49-F238E27FC236}">
                <a16:creationId xmlns="" xmlns:a16="http://schemas.microsoft.com/office/drawing/2014/main" id="{CE3499B7-A720-441D-A7CA-44809DB9976C}"/>
              </a:ext>
            </a:extLst>
          </p:cNvPr>
          <p:cNvCxnSpPr>
            <a:cxnSpLocks/>
          </p:cNvCxnSpPr>
          <p:nvPr/>
        </p:nvCxnSpPr>
        <p:spPr>
          <a:xfrm flipH="1">
            <a:off x="3491880" y="4947220"/>
            <a:ext cx="585340" cy="7610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9EE1119A-BC60-4A4F-93CC-379DA86328BF}"/>
              </a:ext>
            </a:extLst>
          </p:cNvPr>
          <p:cNvSpPr txBox="1"/>
          <p:nvPr/>
        </p:nvSpPr>
        <p:spPr>
          <a:xfrm>
            <a:off x="2497848" y="5725490"/>
            <a:ext cx="1944216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스텝모터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드라이브</a:t>
            </a:r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보드</a:t>
            </a:r>
          </a:p>
        </p:txBody>
      </p:sp>
      <p:cxnSp>
        <p:nvCxnSpPr>
          <p:cNvPr id="21" name="직선 화살표 연결선 20">
            <a:extLst>
              <a:ext uri="{FF2B5EF4-FFF2-40B4-BE49-F238E27FC236}">
                <a16:creationId xmlns="" xmlns:a16="http://schemas.microsoft.com/office/drawing/2014/main" id="{F8E0DE43-095C-4615-838E-13BF6EE6B58C}"/>
              </a:ext>
            </a:extLst>
          </p:cNvPr>
          <p:cNvCxnSpPr>
            <a:cxnSpLocks/>
          </p:cNvCxnSpPr>
          <p:nvPr/>
        </p:nvCxnSpPr>
        <p:spPr>
          <a:xfrm flipH="1">
            <a:off x="2173096" y="3117926"/>
            <a:ext cx="1904124" cy="8458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E5532313-6172-4C45-AB4C-225F5AF85B82}"/>
              </a:ext>
            </a:extLst>
          </p:cNvPr>
          <p:cNvSpPr txBox="1"/>
          <p:nvPr/>
        </p:nvSpPr>
        <p:spPr>
          <a:xfrm>
            <a:off x="1421650" y="3963804"/>
            <a:ext cx="104411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23" name="직선 화살표 연결선 22">
            <a:extLst>
              <a:ext uri="{FF2B5EF4-FFF2-40B4-BE49-F238E27FC236}">
                <a16:creationId xmlns="" xmlns:a16="http://schemas.microsoft.com/office/drawing/2014/main" id="{2AB62B91-4CAC-43A7-BC33-FFF856700209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5733414" y="3143139"/>
            <a:ext cx="656788" cy="4472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B39A88D0-B4DF-4CC7-9E6E-B094A97B3E27}"/>
              </a:ext>
            </a:extLst>
          </p:cNvPr>
          <p:cNvSpPr txBox="1"/>
          <p:nvPr/>
        </p:nvSpPr>
        <p:spPr>
          <a:xfrm>
            <a:off x="6390202" y="3267244"/>
            <a:ext cx="1062118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 </a:t>
            </a:r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모듈</a:t>
            </a:r>
          </a:p>
        </p:txBody>
      </p:sp>
      <p:cxnSp>
        <p:nvCxnSpPr>
          <p:cNvPr id="25" name="직선 화살표 연결선 24">
            <a:extLst>
              <a:ext uri="{FF2B5EF4-FFF2-40B4-BE49-F238E27FC236}">
                <a16:creationId xmlns="" xmlns:a16="http://schemas.microsoft.com/office/drawing/2014/main" id="{36269C41-8A93-4429-9FF8-C52415DB7663}"/>
              </a:ext>
            </a:extLst>
          </p:cNvPr>
          <p:cNvCxnSpPr>
            <a:cxnSpLocks/>
          </p:cNvCxnSpPr>
          <p:nvPr/>
        </p:nvCxnSpPr>
        <p:spPr>
          <a:xfrm flipH="1">
            <a:off x="2832488" y="1933923"/>
            <a:ext cx="585340" cy="7610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01816778-5FD2-4E02-8B26-FADA6FB25562}"/>
              </a:ext>
            </a:extLst>
          </p:cNvPr>
          <p:cNvSpPr txBox="1"/>
          <p:nvPr/>
        </p:nvSpPr>
        <p:spPr>
          <a:xfrm>
            <a:off x="2571663" y="1555988"/>
            <a:ext cx="194421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외부전압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7CC98F36-D839-4F55-B95D-ACA13049193E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6250729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765386D-4027-4458-812D-0021B1197333}"/>
              </a:ext>
            </a:extLst>
          </p:cNvPr>
          <p:cNvSpPr txBox="1"/>
          <p:nvPr/>
        </p:nvSpPr>
        <p:spPr>
          <a:xfrm>
            <a:off x="1674616" y="587583"/>
            <a:ext cx="4841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음성을 통한 키오스크 높이조절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B35D2838-3382-43AD-84D9-E16F38FFEEA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5750"/>
          <a:stretch/>
        </p:blipFill>
        <p:spPr>
          <a:xfrm>
            <a:off x="2699792" y="1544651"/>
            <a:ext cx="3131840" cy="4965793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FBDCE729-F6C5-4021-82D6-A4F40E10C94F}"/>
              </a:ext>
            </a:extLst>
          </p:cNvPr>
          <p:cNvSpPr/>
          <p:nvPr/>
        </p:nvSpPr>
        <p:spPr>
          <a:xfrm>
            <a:off x="2339752" y="4869160"/>
            <a:ext cx="3771888" cy="138637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B2105560-7511-4100-B467-E1288AD27497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93663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765386D-4027-4458-812D-0021B1197333}"/>
              </a:ext>
            </a:extLst>
          </p:cNvPr>
          <p:cNvSpPr txBox="1"/>
          <p:nvPr/>
        </p:nvSpPr>
        <p:spPr>
          <a:xfrm>
            <a:off x="1674616" y="587583"/>
            <a:ext cx="4841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음성을 통한 키오스크 높이조절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="" xmlns:a16="http://schemas.microsoft.com/office/drawing/2014/main" id="{129E57D6-3317-4E74-8963-4A8A5BD630B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50" r="34250"/>
          <a:stretch/>
        </p:blipFill>
        <p:spPr>
          <a:xfrm>
            <a:off x="1607424" y="1531908"/>
            <a:ext cx="2880320" cy="4965793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60CD0D46-D46D-4BCA-996B-6A028D8F53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750" b="49860"/>
          <a:stretch/>
        </p:blipFill>
        <p:spPr>
          <a:xfrm>
            <a:off x="4667764" y="1531908"/>
            <a:ext cx="3131840" cy="2489848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28AA5C85-B57A-4301-AB12-F36D64B9BCE0}"/>
              </a:ext>
            </a:extLst>
          </p:cNvPr>
          <p:cNvSpPr/>
          <p:nvPr/>
        </p:nvSpPr>
        <p:spPr>
          <a:xfrm>
            <a:off x="1607424" y="4365104"/>
            <a:ext cx="2880320" cy="144346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A1D53664-7A5B-4D04-97E2-475AC3360E69}"/>
              </a:ext>
            </a:extLst>
          </p:cNvPr>
          <p:cNvSpPr/>
          <p:nvPr/>
        </p:nvSpPr>
        <p:spPr>
          <a:xfrm>
            <a:off x="4667764" y="1506532"/>
            <a:ext cx="3131840" cy="1562427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4A79540A-AA0A-482C-BEC6-BF80B5FA19A8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0264319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765386D-4027-4458-812D-0021B1197333}"/>
              </a:ext>
            </a:extLst>
          </p:cNvPr>
          <p:cNvSpPr txBox="1"/>
          <p:nvPr/>
        </p:nvSpPr>
        <p:spPr>
          <a:xfrm>
            <a:off x="1674616" y="587583"/>
            <a:ext cx="4841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음성을 통한 키오스크 높이조절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64049B51-331C-49E6-886B-B7FE93A4D4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41" y="1595586"/>
            <a:ext cx="7343775" cy="4857750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623C0C7C-4BF1-49CA-A79E-2598A3EA0F4C}"/>
              </a:ext>
            </a:extLst>
          </p:cNvPr>
          <p:cNvSpPr/>
          <p:nvPr/>
        </p:nvSpPr>
        <p:spPr>
          <a:xfrm>
            <a:off x="503548" y="1556792"/>
            <a:ext cx="8172908" cy="16573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C378100F-047D-4968-A498-CC7CDFB990BD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408719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765386D-4027-4458-812D-0021B1197333}"/>
              </a:ext>
            </a:extLst>
          </p:cNvPr>
          <p:cNvSpPr txBox="1"/>
          <p:nvPr/>
        </p:nvSpPr>
        <p:spPr>
          <a:xfrm>
            <a:off x="1674616" y="587583"/>
            <a:ext cx="4841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음성을 통한 키오스크 높이조절</a:t>
            </a:r>
          </a:p>
        </p:txBody>
      </p:sp>
      <p:pic>
        <p:nvPicPr>
          <p:cNvPr id="16" name="그림 15">
            <a:extLst>
              <a:ext uri="{FF2B5EF4-FFF2-40B4-BE49-F238E27FC236}">
                <a16:creationId xmlns="" xmlns:a16="http://schemas.microsoft.com/office/drawing/2014/main" id="{96C28094-8A51-4A63-9831-D4CB4598CD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612" y="1772816"/>
            <a:ext cx="6984776" cy="4365485"/>
          </a:xfrm>
          <a:prstGeom prst="rect">
            <a:avLst/>
          </a:prstGeom>
        </p:spPr>
      </p:pic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9929AA23-2ADE-4380-A343-6F1DA97BFAE0}"/>
              </a:ext>
            </a:extLst>
          </p:cNvPr>
          <p:cNvSpPr/>
          <p:nvPr/>
        </p:nvSpPr>
        <p:spPr>
          <a:xfrm>
            <a:off x="4067944" y="3980293"/>
            <a:ext cx="1008112" cy="5040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48D1D117-F3F2-46D8-976C-D9821D6AC4D4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72182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CEE1F0C-7625-4702-BDA0-7E4DC5A6F3CC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765386D-4027-4458-812D-0021B1197333}"/>
              </a:ext>
            </a:extLst>
          </p:cNvPr>
          <p:cNvSpPr txBox="1"/>
          <p:nvPr/>
        </p:nvSpPr>
        <p:spPr>
          <a:xfrm>
            <a:off x="1746624" y="587583"/>
            <a:ext cx="4841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키패드를 통한 메뉴선택</a:t>
            </a:r>
          </a:p>
        </p:txBody>
      </p:sp>
      <p:pic>
        <p:nvPicPr>
          <p:cNvPr id="16" name="Picture 2">
            <a:extLst>
              <a:ext uri="{FF2B5EF4-FFF2-40B4-BE49-F238E27FC236}">
                <a16:creationId xmlns="" xmlns:a16="http://schemas.microsoft.com/office/drawing/2014/main" id="{DEC55308-D218-489D-83D0-07F4F416E5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84784"/>
            <a:ext cx="6638563" cy="5112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010248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765386D-4027-4458-812D-0021B1197333}"/>
              </a:ext>
            </a:extLst>
          </p:cNvPr>
          <p:cNvSpPr txBox="1"/>
          <p:nvPr/>
        </p:nvSpPr>
        <p:spPr>
          <a:xfrm>
            <a:off x="1746624" y="587583"/>
            <a:ext cx="484160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키패드를 통한 메뉴선택</a:t>
            </a:r>
          </a:p>
        </p:txBody>
      </p:sp>
      <p:pic>
        <p:nvPicPr>
          <p:cNvPr id="6" name="Picture 2">
            <a:extLst>
              <a:ext uri="{FF2B5EF4-FFF2-40B4-BE49-F238E27FC236}">
                <a16:creationId xmlns="" xmlns:a16="http://schemas.microsoft.com/office/drawing/2014/main" id="{0CD961FB-47A8-4EC7-9584-DBAB7785CE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748" y="2636912"/>
            <a:ext cx="4696016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F0DE9724-9D24-4A77-8C48-884F21C76297}"/>
              </a:ext>
            </a:extLst>
          </p:cNvPr>
          <p:cNvSpPr/>
          <p:nvPr/>
        </p:nvSpPr>
        <p:spPr>
          <a:xfrm>
            <a:off x="2321750" y="2708920"/>
            <a:ext cx="3978442" cy="12961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375F1FB1-6D11-47AE-9DF8-CF15D867DD61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291129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CEE1F0C-7625-4702-BDA0-7E4DC5A6F3CC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3-5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8765386D-4027-4458-812D-0021B1197333}"/>
              </a:ext>
            </a:extLst>
          </p:cNvPr>
          <p:cNvSpPr txBox="1"/>
          <p:nvPr/>
        </p:nvSpPr>
        <p:spPr>
          <a:xfrm>
            <a:off x="1904091" y="509900"/>
            <a:ext cx="48416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QR</a:t>
            </a: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코드</a:t>
            </a:r>
            <a:r>
              <a:rPr lang="en-US" altLang="ko-KR" sz="2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:</a:t>
            </a:r>
            <a:r>
              <a:rPr lang="ko-KR" altLang="en-US" sz="2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간편주문서비스</a:t>
            </a:r>
          </a:p>
        </p:txBody>
      </p:sp>
      <p:pic>
        <p:nvPicPr>
          <p:cNvPr id="2050" name="Picture 2" descr="C:\Users\은진\Documents\내 받은 파일\Screenshot_20191201-200323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1518603"/>
            <a:ext cx="8100900" cy="5063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570432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575556" y="2852936"/>
            <a:ext cx="799288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4.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 및 </a:t>
            </a:r>
            <a:r>
              <a:rPr lang="en-US" altLang="ko-KR" sz="54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</a:p>
        </p:txBody>
      </p:sp>
    </p:spTree>
    <p:extLst>
      <p:ext uri="{BB962C8B-B14F-4D97-AF65-F5344CB8AC3E}">
        <p14:creationId xmlns:p14="http://schemas.microsoft.com/office/powerpoint/2010/main" val="3554629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2429762" y="2852936"/>
            <a:ext cx="42124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팀 소개</a:t>
            </a:r>
          </a:p>
        </p:txBody>
      </p:sp>
    </p:spTree>
    <p:extLst>
      <p:ext uri="{BB962C8B-B14F-4D97-AF65-F5344CB8AC3E}">
        <p14:creationId xmlns:p14="http://schemas.microsoft.com/office/powerpoint/2010/main" val="299705382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A9CB5038-64F0-47E8-B8F4-F7E27637C5CC}"/>
              </a:ext>
            </a:extLst>
          </p:cNvPr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</a:t>
            </a: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D7ABA114-988D-4C78-9E36-9CF6A09E1C4A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4-1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912F26B6-56FE-4E84-A6AC-ACC496DFAEFF}"/>
              </a:ext>
            </a:extLst>
          </p:cNvPr>
          <p:cNvSpPr txBox="1"/>
          <p:nvPr/>
        </p:nvSpPr>
        <p:spPr>
          <a:xfrm>
            <a:off x="3155245" y="3136612"/>
            <a:ext cx="345638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 연결한 사진</a:t>
            </a:r>
            <a:endParaRPr lang="en-US" altLang="ko-KR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127981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252536" y="1830107"/>
            <a:ext cx="9505056" cy="4680520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600000"/>
            </a:lightRig>
          </a:scene3d>
        </p:spPr>
      </p:sp>
      <p:sp>
        <p:nvSpPr>
          <p:cNvPr id="2" name="사각형: 둥근 모서리 1">
            <a:extLst>
              <a:ext uri="{FF2B5EF4-FFF2-40B4-BE49-F238E27FC236}">
                <a16:creationId xmlns="" xmlns:a16="http://schemas.microsoft.com/office/drawing/2014/main" id="{EC06B732-9E19-47D9-A5F2-3FC9ED614297}"/>
              </a:ext>
            </a:extLst>
          </p:cNvPr>
          <p:cNvSpPr/>
          <p:nvPr/>
        </p:nvSpPr>
        <p:spPr>
          <a:xfrm>
            <a:off x="403678" y="1563086"/>
            <a:ext cx="7912737" cy="760601"/>
          </a:xfrm>
          <a:prstGeom prst="roundRect">
            <a:avLst/>
          </a:prstGeom>
          <a:solidFill>
            <a:srgbClr val="D8D3D9"/>
          </a:solidFill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메뉴들의 결제를 진행하는</a:t>
            </a:r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부분에 대해서</a:t>
            </a:r>
            <a:endParaRPr lang="en-US" altLang="ko-KR" sz="2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설명선: 아래쪽 화살표 6">
            <a:extLst>
              <a:ext uri="{FF2B5EF4-FFF2-40B4-BE49-F238E27FC236}">
                <a16:creationId xmlns="" xmlns:a16="http://schemas.microsoft.com/office/drawing/2014/main" id="{CB892563-B935-4D0D-A097-F2CDC3AC1119}"/>
              </a:ext>
            </a:extLst>
          </p:cNvPr>
          <p:cNvSpPr/>
          <p:nvPr/>
        </p:nvSpPr>
        <p:spPr>
          <a:xfrm>
            <a:off x="467544" y="2482024"/>
            <a:ext cx="3816424" cy="1697349"/>
          </a:xfrm>
          <a:prstGeom prst="downArrowCallout">
            <a:avLst>
              <a:gd name="adj1" fmla="val 9336"/>
              <a:gd name="adj2" fmla="val 13252"/>
              <a:gd name="adj3" fmla="val 17524"/>
              <a:gd name="adj4" fmla="val 76725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QR</a:t>
            </a: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코드를 통한 웹 페이지의</a:t>
            </a:r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결제 진행</a:t>
            </a:r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설명선: 아래쪽 화살표 10">
            <a:extLst>
              <a:ext uri="{FF2B5EF4-FFF2-40B4-BE49-F238E27FC236}">
                <a16:creationId xmlns="" xmlns:a16="http://schemas.microsoft.com/office/drawing/2014/main" id="{C5F83CCE-A1B6-4135-8C16-9E3EFFA77B72}"/>
              </a:ext>
            </a:extLst>
          </p:cNvPr>
          <p:cNvSpPr/>
          <p:nvPr/>
        </p:nvSpPr>
        <p:spPr>
          <a:xfrm>
            <a:off x="4427983" y="2482024"/>
            <a:ext cx="3816424" cy="1697349"/>
          </a:xfrm>
          <a:prstGeom prst="downArrowCallout">
            <a:avLst>
              <a:gd name="adj1" fmla="val 9336"/>
              <a:gd name="adj2" fmla="val 13252"/>
              <a:gd name="adj3" fmla="val 17524"/>
              <a:gd name="adj4" fmla="val 7672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</a:t>
            </a: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기기 자체에서의</a:t>
            </a:r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결제 진행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="" xmlns:a16="http://schemas.microsoft.com/office/drawing/2014/main" id="{B7E0BF52-74F8-41F8-A607-EA87E9E07E40}"/>
              </a:ext>
            </a:extLst>
          </p:cNvPr>
          <p:cNvSpPr/>
          <p:nvPr/>
        </p:nvSpPr>
        <p:spPr>
          <a:xfrm>
            <a:off x="467544" y="4520356"/>
            <a:ext cx="3816424" cy="988957"/>
          </a:xfrm>
          <a:prstGeom prst="roundRect">
            <a:avLst/>
          </a:prstGeom>
          <a:solidFill>
            <a:srgbClr val="BDDADF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정식적으로 도메인이 허락된 사이트를 연결 및</a:t>
            </a:r>
            <a:endParaRPr lang="en-US" altLang="ko-KR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사업자 등록 또한 해야 함으로 불가능함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="" xmlns:a16="http://schemas.microsoft.com/office/drawing/2014/main" id="{591C0758-CCE7-4F07-88BC-90C4E769068B}"/>
              </a:ext>
            </a:extLst>
          </p:cNvPr>
          <p:cNvSpPr/>
          <p:nvPr/>
        </p:nvSpPr>
        <p:spPr>
          <a:xfrm>
            <a:off x="4427982" y="4520356"/>
            <a:ext cx="3816423" cy="988957"/>
          </a:xfrm>
          <a:prstGeom prst="roundRect">
            <a:avLst/>
          </a:prstGeom>
          <a:solidFill>
            <a:srgbClr val="9BA9D4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POSS </a:t>
            </a: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데모프로그램은 있으나 기능 </a:t>
            </a:r>
            <a:endParaRPr lang="en-US" altLang="ko-KR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확인만 가능함으로 실제 사용할 수 없음 </a:t>
            </a:r>
          </a:p>
        </p:txBody>
      </p:sp>
      <p:sp>
        <p:nvSpPr>
          <p:cNvPr id="8" name="십자형 7">
            <a:extLst>
              <a:ext uri="{FF2B5EF4-FFF2-40B4-BE49-F238E27FC236}">
                <a16:creationId xmlns="" xmlns:a16="http://schemas.microsoft.com/office/drawing/2014/main" id="{4CC6CFA1-13E0-4126-B629-6723B17EC2FC}"/>
              </a:ext>
            </a:extLst>
          </p:cNvPr>
          <p:cNvSpPr/>
          <p:nvPr/>
        </p:nvSpPr>
        <p:spPr>
          <a:xfrm rot="2700000">
            <a:off x="2026107" y="4067508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>
            <a:extLst>
              <a:ext uri="{FF2B5EF4-FFF2-40B4-BE49-F238E27FC236}">
                <a16:creationId xmlns="" xmlns:a16="http://schemas.microsoft.com/office/drawing/2014/main" id="{35B1BE75-C016-48DF-82BC-8A041F43EAF2}"/>
              </a:ext>
            </a:extLst>
          </p:cNvPr>
          <p:cNvSpPr/>
          <p:nvPr/>
        </p:nvSpPr>
        <p:spPr>
          <a:xfrm rot="2700000">
            <a:off x="5986547" y="4067508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="" xmlns:a16="http://schemas.microsoft.com/office/drawing/2014/main" id="{21C87E7E-999A-4DB0-ABAB-553B8CCDA80F}"/>
              </a:ext>
            </a:extLst>
          </p:cNvPr>
          <p:cNvSpPr/>
          <p:nvPr/>
        </p:nvSpPr>
        <p:spPr>
          <a:xfrm>
            <a:off x="403678" y="5741848"/>
            <a:ext cx="7912737" cy="760601"/>
          </a:xfrm>
          <a:prstGeom prst="roundRect">
            <a:avLst/>
          </a:prstGeom>
          <a:noFill/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결과적으로 결제 기능 부분에 있어서 결제 직전까지의 과정으로 마무리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평행 사변형 14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662473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A9CB5038-64F0-47E8-B8F4-F7E27637C5CC}"/>
              </a:ext>
            </a:extLst>
          </p:cNvPr>
          <p:cNvSpPr txBox="1"/>
          <p:nvPr/>
        </p:nvSpPr>
        <p:spPr>
          <a:xfrm>
            <a:off x="2051720" y="511857"/>
            <a:ext cx="5652628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어려웠던 점 </a:t>
            </a:r>
            <a:r>
              <a:rPr lang="en-US" altLang="ko-KR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– </a:t>
            </a: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결제 기능</a:t>
            </a:r>
          </a:p>
        </p:txBody>
      </p:sp>
      <p:sp>
        <p:nvSpPr>
          <p:cNvPr id="21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1CEE1F0C-7625-4702-BDA0-7E4DC5A6F3CC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4-2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5869242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CEE1F0C-7625-4702-BDA0-7E4DC5A6F3CC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4-2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평행 사변형 8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662473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="" xmlns:a16="http://schemas.microsoft.com/office/drawing/2014/main" id="{A9CB5038-64F0-47E8-B8F4-F7E27637C5CC}"/>
              </a:ext>
            </a:extLst>
          </p:cNvPr>
          <p:cNvSpPr txBox="1"/>
          <p:nvPr/>
        </p:nvSpPr>
        <p:spPr>
          <a:xfrm>
            <a:off x="2051719" y="511857"/>
            <a:ext cx="61926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어려웠던 점 </a:t>
            </a:r>
            <a:r>
              <a:rPr lang="en-US" altLang="ko-KR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– </a:t>
            </a: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장바구니 기능</a:t>
            </a:r>
          </a:p>
        </p:txBody>
      </p:sp>
      <p:sp>
        <p:nvSpPr>
          <p:cNvPr id="11" name="사각형: 둥근 모서리 1">
            <a:extLst>
              <a:ext uri="{FF2B5EF4-FFF2-40B4-BE49-F238E27FC236}">
                <a16:creationId xmlns="" xmlns:a16="http://schemas.microsoft.com/office/drawing/2014/main" id="{EC06B732-9E19-47D9-A5F2-3FC9ED614297}"/>
              </a:ext>
            </a:extLst>
          </p:cNvPr>
          <p:cNvSpPr/>
          <p:nvPr/>
        </p:nvSpPr>
        <p:spPr>
          <a:xfrm>
            <a:off x="403678" y="1563086"/>
            <a:ext cx="7912737" cy="760601"/>
          </a:xfrm>
          <a:prstGeom prst="roundRect">
            <a:avLst/>
          </a:prstGeom>
          <a:solidFill>
            <a:srgbClr val="D8D3D9"/>
          </a:solidFill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메뉴들을 장바구니에 담는 과정을 진행하는</a:t>
            </a:r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부분에 대해서</a:t>
            </a:r>
            <a:endParaRPr lang="en-US" altLang="ko-KR" sz="2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설명선: 아래쪽 화살표 6">
            <a:extLst>
              <a:ext uri="{FF2B5EF4-FFF2-40B4-BE49-F238E27FC236}">
                <a16:creationId xmlns="" xmlns:a16="http://schemas.microsoft.com/office/drawing/2014/main" id="{CB892563-B935-4D0D-A097-F2CDC3AC1119}"/>
              </a:ext>
            </a:extLst>
          </p:cNvPr>
          <p:cNvSpPr/>
          <p:nvPr/>
        </p:nvSpPr>
        <p:spPr>
          <a:xfrm>
            <a:off x="467544" y="2451731"/>
            <a:ext cx="7704856" cy="1697349"/>
          </a:xfrm>
          <a:prstGeom prst="downArrowCallout">
            <a:avLst>
              <a:gd name="adj1" fmla="val 9336"/>
              <a:gd name="adj2" fmla="val 13252"/>
              <a:gd name="adj3" fmla="val 17524"/>
              <a:gd name="adj4" fmla="val 76725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데이터베이스를 통해</a:t>
            </a:r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메뉴 테이블 생성 후</a:t>
            </a:r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b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</a:b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장바구니 목록에 담기</a:t>
            </a:r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8" name="사각형: 둥근 모서리 16">
            <a:extLst>
              <a:ext uri="{FF2B5EF4-FFF2-40B4-BE49-F238E27FC236}">
                <a16:creationId xmlns="" xmlns:a16="http://schemas.microsoft.com/office/drawing/2014/main" id="{B7E0BF52-74F8-41F8-A607-EA87E9E07E40}"/>
              </a:ext>
            </a:extLst>
          </p:cNvPr>
          <p:cNvSpPr/>
          <p:nvPr/>
        </p:nvSpPr>
        <p:spPr>
          <a:xfrm>
            <a:off x="467544" y="4221088"/>
            <a:ext cx="7704856" cy="988957"/>
          </a:xfrm>
          <a:prstGeom prst="roundRect">
            <a:avLst/>
          </a:prstGeom>
          <a:solidFill>
            <a:srgbClr val="BDDADF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SQLite</a:t>
            </a:r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에 대해 미숙한 학습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제작 시간의 부족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0" name="십자형 19">
            <a:extLst>
              <a:ext uri="{FF2B5EF4-FFF2-40B4-BE49-F238E27FC236}">
                <a16:creationId xmlns="" xmlns:a16="http://schemas.microsoft.com/office/drawing/2014/main" id="{4CC6CFA1-13E0-4126-B629-6723B17EC2FC}"/>
              </a:ext>
            </a:extLst>
          </p:cNvPr>
          <p:cNvSpPr/>
          <p:nvPr/>
        </p:nvSpPr>
        <p:spPr>
          <a:xfrm rot="2700000">
            <a:off x="3970324" y="3717846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사각형: 둥근 모서리 18">
            <a:extLst>
              <a:ext uri="{FF2B5EF4-FFF2-40B4-BE49-F238E27FC236}">
                <a16:creationId xmlns="" xmlns:a16="http://schemas.microsoft.com/office/drawing/2014/main" id="{21C87E7E-999A-4DB0-ABAB-553B8CCDA80F}"/>
              </a:ext>
            </a:extLst>
          </p:cNvPr>
          <p:cNvSpPr/>
          <p:nvPr/>
        </p:nvSpPr>
        <p:spPr>
          <a:xfrm>
            <a:off x="403678" y="5294914"/>
            <a:ext cx="7912737" cy="1207535"/>
          </a:xfrm>
          <a:prstGeom prst="roundRect">
            <a:avLst/>
          </a:prstGeom>
          <a:noFill/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결과적으로 장바구니 기능을 제외하고 옵션기능과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결제를 위한 계산기능까지 마무리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2269367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A9CB5038-64F0-47E8-B8F4-F7E27637C5CC}"/>
              </a:ext>
            </a:extLst>
          </p:cNvPr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5F25E40C-8602-4016-81BD-E9A15611FEE9}"/>
              </a:ext>
            </a:extLst>
          </p:cNvPr>
          <p:cNvSpPr txBox="1"/>
          <p:nvPr/>
        </p:nvSpPr>
        <p:spPr>
          <a:xfrm>
            <a:off x="179512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4-3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0866616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=""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개발 일정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=""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76FD7FE6-291A-4BF6-B960-04C1274B5574}"/>
              </a:ext>
            </a:extLst>
          </p:cNvPr>
          <p:cNvSpPr txBox="1"/>
          <p:nvPr/>
        </p:nvSpPr>
        <p:spPr>
          <a:xfrm>
            <a:off x="323528" y="571456"/>
            <a:ext cx="140415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4-4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6" name="표 4">
            <a:extLst>
              <a:ext uri="{FF2B5EF4-FFF2-40B4-BE49-F238E27FC236}">
                <a16:creationId xmlns="" xmlns:a16="http://schemas.microsoft.com/office/drawing/2014/main" id="{F5DCE4EB-B29B-489B-BD55-DDC702563A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2034490"/>
              </p:ext>
            </p:extLst>
          </p:nvPr>
        </p:nvGraphicFramePr>
        <p:xfrm>
          <a:off x="803570" y="1994142"/>
          <a:ext cx="7611562" cy="4027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427">
                  <a:extLst>
                    <a:ext uri="{9D8B030D-6E8A-4147-A177-3AD203B41FA5}">
                      <a16:colId xmlns="" xmlns:a16="http://schemas.microsoft.com/office/drawing/2014/main" val="3192998808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1903811697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1274897094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2038376855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1150396182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2092089647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2622418246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3400351238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1872501149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2005954628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640052794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4194596527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1744895471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448430882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3459567950"/>
                    </a:ext>
                  </a:extLst>
                </a:gridCol>
                <a:gridCol w="367409">
                  <a:extLst>
                    <a:ext uri="{9D8B030D-6E8A-4147-A177-3AD203B41FA5}">
                      <a16:colId xmlns="" xmlns:a16="http://schemas.microsoft.com/office/drawing/2014/main" val="2899957023"/>
                    </a:ext>
                  </a:extLst>
                </a:gridCol>
              </a:tblGrid>
              <a:tr h="566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내 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개발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386696219"/>
                  </a:ext>
                </a:extLst>
              </a:tr>
              <a:tr h="362678">
                <a:tc vMerge="1">
                  <a:txBody>
                    <a:bodyPr/>
                    <a:lstStyle/>
                    <a:p>
                      <a:pPr latinLnBrk="1"/>
                      <a:endParaRPr lang="ko-KR" altLang="en-US" sz="13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6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7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8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9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10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1297610637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주제선정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기초 자료 수집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161430570"/>
                  </a:ext>
                </a:extLst>
              </a:tr>
              <a:tr h="691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하드웨어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2637851482"/>
                  </a:ext>
                </a:extLst>
              </a:tr>
              <a:tr h="6263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소프트웨어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1618400583"/>
                  </a:ext>
                </a:extLst>
              </a:tr>
              <a:tr h="511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구현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230811997"/>
                  </a:ext>
                </a:extLst>
              </a:tr>
              <a:tr h="62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보고서 작성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결과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="" xmlns:a16="http://schemas.microsoft.com/office/drawing/2014/main" val="3992347900"/>
                  </a:ext>
                </a:extLst>
              </a:tr>
            </a:tbl>
          </a:graphicData>
        </a:graphic>
      </p:graphicFrame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973D0CE3-14ED-45EB-B6F8-022CC18EFE26}"/>
              </a:ext>
            </a:extLst>
          </p:cNvPr>
          <p:cNvSpPr/>
          <p:nvPr/>
        </p:nvSpPr>
        <p:spPr>
          <a:xfrm>
            <a:off x="2915815" y="3068960"/>
            <a:ext cx="183347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A262538D-A852-4313-983D-A0C1363F20C8}"/>
              </a:ext>
            </a:extLst>
          </p:cNvPr>
          <p:cNvSpPr/>
          <p:nvPr/>
        </p:nvSpPr>
        <p:spPr>
          <a:xfrm>
            <a:off x="5485812" y="3777112"/>
            <a:ext cx="731226" cy="2880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4821855D-8A98-4E1A-AB08-92651358526A}"/>
              </a:ext>
            </a:extLst>
          </p:cNvPr>
          <p:cNvSpPr/>
          <p:nvPr/>
        </p:nvSpPr>
        <p:spPr>
          <a:xfrm>
            <a:off x="4749294" y="4455717"/>
            <a:ext cx="830818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47BAA178-62DB-47F2-985A-9B35301D2D82}"/>
              </a:ext>
            </a:extLst>
          </p:cNvPr>
          <p:cNvSpPr/>
          <p:nvPr/>
        </p:nvSpPr>
        <p:spPr>
          <a:xfrm>
            <a:off x="5485812" y="4455717"/>
            <a:ext cx="146245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AFC7B824-E0C4-4075-BDB0-6E9BFBECF760}"/>
              </a:ext>
            </a:extLst>
          </p:cNvPr>
          <p:cNvSpPr/>
          <p:nvPr/>
        </p:nvSpPr>
        <p:spPr>
          <a:xfrm>
            <a:off x="5840400" y="5013176"/>
            <a:ext cx="2187983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0A7ED8F1-58D2-4FD9-8971-AA7DD66B0CB3}"/>
              </a:ext>
            </a:extLst>
          </p:cNvPr>
          <p:cNvSpPr/>
          <p:nvPr/>
        </p:nvSpPr>
        <p:spPr>
          <a:xfrm>
            <a:off x="7308304" y="5589240"/>
            <a:ext cx="110241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844DF071-18FB-44DF-B5B2-1EFA17509CC8}"/>
              </a:ext>
            </a:extLst>
          </p:cNvPr>
          <p:cNvSpPr/>
          <p:nvPr/>
        </p:nvSpPr>
        <p:spPr>
          <a:xfrm>
            <a:off x="4377948" y="4455717"/>
            <a:ext cx="3290396" cy="28669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CF8854B8-BE6A-44D6-8D79-19000B42380F}"/>
              </a:ext>
            </a:extLst>
          </p:cNvPr>
          <p:cNvSpPr/>
          <p:nvPr/>
        </p:nvSpPr>
        <p:spPr>
          <a:xfrm>
            <a:off x="5485812" y="3777113"/>
            <a:ext cx="1462452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04648379-048D-4A0A-A0EB-078CE77B6589}"/>
              </a:ext>
            </a:extLst>
          </p:cNvPr>
          <p:cNvSpPr/>
          <p:nvPr/>
        </p:nvSpPr>
        <p:spPr>
          <a:xfrm>
            <a:off x="5840400" y="5013176"/>
            <a:ext cx="2570316" cy="28669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725D7FC6-D307-4096-BDD2-31E6CFBA13DD}"/>
              </a:ext>
            </a:extLst>
          </p:cNvPr>
          <p:cNvSpPr/>
          <p:nvPr/>
        </p:nvSpPr>
        <p:spPr>
          <a:xfrm>
            <a:off x="6948264" y="5590578"/>
            <a:ext cx="1462452" cy="28669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50764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 &amp; A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6826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3405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팀 소개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536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16" name="표 16">
            <a:extLst>
              <a:ext uri="{FF2B5EF4-FFF2-40B4-BE49-F238E27FC236}">
                <a16:creationId xmlns="" xmlns:a16="http://schemas.microsoft.com/office/drawing/2014/main" id="{35EF826D-A11B-4585-846A-2833588F49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2655033"/>
              </p:ext>
            </p:extLst>
          </p:nvPr>
        </p:nvGraphicFramePr>
        <p:xfrm>
          <a:off x="485546" y="2060848"/>
          <a:ext cx="8172907" cy="3998384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895503">
                  <a:extLst>
                    <a:ext uri="{9D8B030D-6E8A-4147-A177-3AD203B41FA5}">
                      <a16:colId xmlns="" xmlns:a16="http://schemas.microsoft.com/office/drawing/2014/main" val="1237451997"/>
                    </a:ext>
                  </a:extLst>
                </a:gridCol>
                <a:gridCol w="1819351">
                  <a:extLst>
                    <a:ext uri="{9D8B030D-6E8A-4147-A177-3AD203B41FA5}">
                      <a16:colId xmlns="" xmlns:a16="http://schemas.microsoft.com/office/drawing/2014/main" val="222710083"/>
                    </a:ext>
                  </a:extLst>
                </a:gridCol>
                <a:gridCol w="1819351">
                  <a:extLst>
                    <a:ext uri="{9D8B030D-6E8A-4147-A177-3AD203B41FA5}">
                      <a16:colId xmlns="" xmlns:a16="http://schemas.microsoft.com/office/drawing/2014/main" val="770446297"/>
                    </a:ext>
                  </a:extLst>
                </a:gridCol>
                <a:gridCol w="1819351">
                  <a:extLst>
                    <a:ext uri="{9D8B030D-6E8A-4147-A177-3AD203B41FA5}">
                      <a16:colId xmlns="" xmlns:a16="http://schemas.microsoft.com/office/drawing/2014/main" val="217294036"/>
                    </a:ext>
                  </a:extLst>
                </a:gridCol>
                <a:gridCol w="1819351">
                  <a:extLst>
                    <a:ext uri="{9D8B030D-6E8A-4147-A177-3AD203B41FA5}">
                      <a16:colId xmlns="" xmlns:a16="http://schemas.microsoft.com/office/drawing/2014/main" val="475970232"/>
                    </a:ext>
                  </a:extLst>
                </a:gridCol>
              </a:tblGrid>
              <a:tr h="7799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이름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이은진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김보령</a:t>
                      </a:r>
                      <a:endParaRPr lang="ko-KR" altLang="en-US" sz="17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정혜수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김다현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242902157"/>
                  </a:ext>
                </a:extLst>
              </a:tr>
              <a:tr h="77999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학번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20154308</a:t>
                      </a:r>
                      <a:endParaRPr lang="ko-KR" altLang="en-US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20154307</a:t>
                      </a:r>
                      <a:endParaRPr lang="ko-KR" altLang="en-US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20154228</a:t>
                      </a:r>
                      <a:endParaRPr lang="ko-KR" altLang="en-US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20154227</a:t>
                      </a:r>
                      <a:endParaRPr lang="ko-KR" altLang="en-US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107588349"/>
                  </a:ext>
                </a:extLst>
              </a:tr>
              <a:tr h="233997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7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담당 </a:t>
                      </a:r>
                      <a:endParaRPr lang="en-US" altLang="ko-KR" sz="17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7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역할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Software</a:t>
                      </a:r>
                    </a:p>
                    <a:p>
                      <a:pPr algn="ctr" latinLnBrk="1"/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앱의 전체적 틀 제작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음성인식 기능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 (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리니어 레일</a:t>
                      </a:r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-QR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코드 기능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장바구니 기능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Software</a:t>
                      </a:r>
                    </a:p>
                    <a:p>
                      <a:pPr algn="ctr" latinLnBrk="1"/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앱의 전체적 틀 제작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음성안내 기능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(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인체감지센서</a:t>
                      </a:r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</a:p>
                    <a:p>
                      <a:pPr algn="l" latinLnBrk="1"/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Hardware</a:t>
                      </a:r>
                    </a:p>
                    <a:p>
                      <a:pPr algn="ctr" latinLnBrk="1"/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리니어 레일 연결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인체감지센서 연결</a:t>
                      </a:r>
                    </a:p>
                    <a:p>
                      <a:pPr algn="l" latinLnBrk="1"/>
                      <a:endParaRPr lang="ko-KR" altLang="en-US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Software</a:t>
                      </a:r>
                    </a:p>
                    <a:p>
                      <a:pPr algn="ctr" latinLnBrk="1"/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-QR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코드 기능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음성파일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음성인식 기능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 (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리니어 레일</a:t>
                      </a:r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장바구니 기능</a:t>
                      </a:r>
                    </a:p>
                    <a:p>
                      <a:pPr algn="l" latinLnBrk="1"/>
                      <a:endParaRPr lang="ko-KR" altLang="en-US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400" b="1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Software</a:t>
                      </a:r>
                    </a:p>
                    <a:p>
                      <a:pPr algn="l" latinLnBrk="1"/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음성안내 기능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 (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인체감지센서</a:t>
                      </a:r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</a:p>
                    <a:p>
                      <a:pPr algn="l" latinLnBrk="1"/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en-US" altLang="ko-KR" sz="1400" b="1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Hardware</a:t>
                      </a:r>
                    </a:p>
                    <a:p>
                      <a:pPr algn="l" latinLnBrk="1"/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리니어 레일 연결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블루투스 모듈 연결</a:t>
                      </a:r>
                      <a:endParaRPr lang="en-US" altLang="ko-KR" sz="1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l" latinLnBrk="1"/>
                      <a:r>
                        <a:rPr lang="en-US" altLang="ko-KR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</a:t>
                      </a:r>
                      <a:r>
                        <a:rPr lang="ko-KR" altLang="en-US" sz="1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인체감지센서 연결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0426671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544419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683568" y="2852936"/>
            <a:ext cx="777686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동기 및 기능 소개</a:t>
            </a:r>
          </a:p>
        </p:txBody>
      </p:sp>
    </p:spTree>
    <p:extLst>
      <p:ext uri="{BB962C8B-B14F-4D97-AF65-F5344CB8AC3E}">
        <p14:creationId xmlns:p14="http://schemas.microsoft.com/office/powerpoint/2010/main" val="1491644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252536" y="1844824"/>
            <a:ext cx="9505056" cy="4680520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600000"/>
            </a:lightRig>
          </a:scene3d>
        </p:spPr>
      </p:sp>
      <p:sp>
        <p:nvSpPr>
          <p:cNvPr id="3" name="평행 사변형 2"/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개발동기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536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D24DA0E7-68FF-4251-A441-F4F2213D08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50000"/>
          <a:stretch/>
        </p:blipFill>
        <p:spPr>
          <a:xfrm>
            <a:off x="395536" y="2348880"/>
            <a:ext cx="3752850" cy="2686050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680D4A28-7931-4E72-B740-176A68F3C95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8209"/>
          <a:stretch/>
        </p:blipFill>
        <p:spPr>
          <a:xfrm>
            <a:off x="4796458" y="2348880"/>
            <a:ext cx="3887298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5272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252536" y="1844824"/>
            <a:ext cx="9505056" cy="4680520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600000"/>
            </a:lightRig>
          </a:scene3d>
        </p:spPr>
      </p:sp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290641B8-3181-4A9F-BB79-46B8E6CD2974}"/>
              </a:ext>
            </a:extLst>
          </p:cNvPr>
          <p:cNvSpPr/>
          <p:nvPr/>
        </p:nvSpPr>
        <p:spPr>
          <a:xfrm>
            <a:off x="-252536" y="1844824"/>
            <a:ext cx="9505056" cy="4680520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600000"/>
            </a:lightRig>
          </a:scene3d>
        </p:spPr>
      </p:sp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A9CB5038-64F0-47E8-B8F4-F7E27637C5CC}"/>
              </a:ext>
            </a:extLst>
          </p:cNvPr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동기</a:t>
            </a: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CEE1F0C-7625-4702-BDA0-7E4DC5A6F3CC}"/>
              </a:ext>
            </a:extLst>
          </p:cNvPr>
          <p:cNvSpPr txBox="1"/>
          <p:nvPr/>
        </p:nvSpPr>
        <p:spPr>
          <a:xfrm>
            <a:off x="395536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="" xmlns:a16="http://schemas.microsoft.com/office/drawing/2014/main" id="{436DB8AC-9CA1-494A-877E-E3FE27FEC15D}"/>
              </a:ext>
            </a:extLst>
          </p:cNvPr>
          <p:cNvGrpSpPr/>
          <p:nvPr/>
        </p:nvGrpSpPr>
        <p:grpSpPr>
          <a:xfrm>
            <a:off x="2877344" y="1916832"/>
            <a:ext cx="5367064" cy="4300326"/>
            <a:chOff x="2843808" y="1965849"/>
            <a:chExt cx="5367064" cy="4300326"/>
          </a:xfrm>
        </p:grpSpPr>
        <p:grpSp>
          <p:nvGrpSpPr>
            <p:cNvPr id="19" name="그룹 18">
              <a:extLst>
                <a:ext uri="{FF2B5EF4-FFF2-40B4-BE49-F238E27FC236}">
                  <a16:creationId xmlns="" xmlns:a16="http://schemas.microsoft.com/office/drawing/2014/main" id="{C2F87065-F981-4513-A083-E7807CFE04BF}"/>
                </a:ext>
              </a:extLst>
            </p:cNvPr>
            <p:cNvGrpSpPr/>
            <p:nvPr/>
          </p:nvGrpSpPr>
          <p:grpSpPr>
            <a:xfrm>
              <a:off x="2843808" y="1965849"/>
              <a:ext cx="5367064" cy="4300326"/>
              <a:chOff x="2771800" y="1916832"/>
              <a:chExt cx="5367064" cy="4300326"/>
            </a:xfrm>
          </p:grpSpPr>
          <p:graphicFrame>
            <p:nvGraphicFramePr>
              <p:cNvPr id="21" name="차트 20">
                <a:extLst>
                  <a:ext uri="{FF2B5EF4-FFF2-40B4-BE49-F238E27FC236}">
                    <a16:creationId xmlns="" xmlns:a16="http://schemas.microsoft.com/office/drawing/2014/main" id="{309E57C3-9B63-4F5A-B1D2-A6AD29342DA4}"/>
                  </a:ext>
                </a:extLst>
              </p:cNvPr>
              <p:cNvGraphicFramePr/>
              <p:nvPr>
                <p:extLst>
                  <p:ext uri="{D42A27DB-BD31-4B8C-83A1-F6EECF244321}">
                    <p14:modId xmlns:p14="http://schemas.microsoft.com/office/powerpoint/2010/main" val="3773506635"/>
                  </p:ext>
                </p:extLst>
              </p:nvPr>
            </p:nvGraphicFramePr>
            <p:xfrm>
              <a:off x="2771800" y="1916832"/>
              <a:ext cx="5352256" cy="3812102"/>
            </p:xfrm>
            <a:graphic>
              <a:graphicData uri="http://schemas.openxmlformats.org/drawingml/2006/chart">
                <c:chart xmlns:c="http://schemas.openxmlformats.org/drawingml/2006/chart" xmlns:r="http://schemas.openxmlformats.org/officeDocument/2006/relationships" r:id="rId3"/>
              </a:graphicData>
            </a:graphic>
          </p:graphicFrame>
          <p:sp>
            <p:nvSpPr>
              <p:cNvPr id="23" name="TextBox 22">
                <a:extLst>
                  <a:ext uri="{FF2B5EF4-FFF2-40B4-BE49-F238E27FC236}">
                    <a16:creationId xmlns="" xmlns:a16="http://schemas.microsoft.com/office/drawing/2014/main" id="{79CA3F86-B0E6-45CB-90F1-E0C893A72E8E}"/>
                  </a:ext>
                </a:extLst>
              </p:cNvPr>
              <p:cNvSpPr txBox="1"/>
              <p:nvPr/>
            </p:nvSpPr>
            <p:spPr>
              <a:xfrm>
                <a:off x="5330552" y="5878604"/>
                <a:ext cx="280831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ko-KR" altLang="en-US" sz="1600" dirty="0"/>
                  <a:t>출처 </a:t>
                </a:r>
                <a:r>
                  <a:rPr lang="en-US" altLang="ko-KR" sz="1600" dirty="0"/>
                  <a:t>– </a:t>
                </a:r>
                <a:r>
                  <a:rPr lang="ko-KR" altLang="en-US" sz="1600" dirty="0"/>
                  <a:t>국회입법조사처 자료</a:t>
                </a:r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A7E744E2-BB88-47C0-AB63-3381C01015C6}"/>
                </a:ext>
              </a:extLst>
            </p:cNvPr>
            <p:cNvSpPr txBox="1"/>
            <p:nvPr/>
          </p:nvSpPr>
          <p:spPr>
            <a:xfrm>
              <a:off x="3419872" y="3252808"/>
              <a:ext cx="2520280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 lang="ko-KR" altLang="en-US"/>
              </a:pPr>
              <a:r>
                <a:rPr lang="en-US" altLang="ko-KR" sz="3200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40%</a:t>
              </a:r>
            </a:p>
            <a:p>
              <a:pPr algn="ctr">
                <a:defRPr lang="ko-KR" altLang="en-US"/>
              </a:pPr>
              <a:r>
                <a:rPr lang="ko-KR" altLang="en-US" sz="2400" dirty="0">
                  <a:ln w="6600">
                    <a:solidFill>
                      <a:schemeClr val="tx1"/>
                    </a:solidFill>
                    <a:prstDash val="solid"/>
                  </a:ln>
                  <a:solidFill>
                    <a:schemeClr val="bg1"/>
                  </a:solidFill>
                  <a:effectLst>
                    <a:outerShdw dist="38100" dir="2700000" algn="tl" rotWithShape="0">
                      <a:schemeClr val="tx1"/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이용 불가</a:t>
              </a:r>
            </a:p>
          </p:txBody>
        </p:sp>
      </p:grpSp>
      <p:grpSp>
        <p:nvGrpSpPr>
          <p:cNvPr id="24" name="그룹 23">
            <a:extLst>
              <a:ext uri="{FF2B5EF4-FFF2-40B4-BE49-F238E27FC236}">
                <a16:creationId xmlns="" xmlns:a16="http://schemas.microsoft.com/office/drawing/2014/main" id="{660EB9B1-F241-473E-994F-BB65A1C6DD81}"/>
              </a:ext>
            </a:extLst>
          </p:cNvPr>
          <p:cNvGrpSpPr/>
          <p:nvPr/>
        </p:nvGrpSpPr>
        <p:grpSpPr>
          <a:xfrm>
            <a:off x="3563888" y="1844824"/>
            <a:ext cx="2520280" cy="4656374"/>
            <a:chOff x="539552" y="2022022"/>
            <a:chExt cx="2520280" cy="4656374"/>
          </a:xfrm>
        </p:grpSpPr>
        <p:pic>
          <p:nvPicPr>
            <p:cNvPr id="25" name="그림 24" descr="스크린샷, 전자기기이(가) 표시된 사진&#10;&#10;자동 생성된 설명">
              <a:extLst>
                <a:ext uri="{FF2B5EF4-FFF2-40B4-BE49-F238E27FC236}">
                  <a16:creationId xmlns="" xmlns:a16="http://schemas.microsoft.com/office/drawing/2014/main" id="{F72C851F-EF0F-4ABB-81BD-7C3440449D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2434" r="29725"/>
            <a:stretch/>
          </p:blipFill>
          <p:spPr>
            <a:xfrm>
              <a:off x="539552" y="2022022"/>
              <a:ext cx="2520280" cy="4656374"/>
            </a:xfrm>
            <a:prstGeom prst="rect">
              <a:avLst/>
            </a:prstGeom>
          </p:spPr>
        </p:pic>
        <p:sp>
          <p:nvSpPr>
            <p:cNvPr id="26" name="직사각형 25">
              <a:extLst>
                <a:ext uri="{FF2B5EF4-FFF2-40B4-BE49-F238E27FC236}">
                  <a16:creationId xmlns="" xmlns:a16="http://schemas.microsoft.com/office/drawing/2014/main" id="{F5C39A28-4409-4305-802F-C4D11A0BA94D}"/>
                </a:ext>
              </a:extLst>
            </p:cNvPr>
            <p:cNvSpPr/>
            <p:nvPr/>
          </p:nvSpPr>
          <p:spPr>
            <a:xfrm>
              <a:off x="1043608" y="5574539"/>
              <a:ext cx="504056" cy="216024"/>
            </a:xfrm>
            <a:prstGeom prst="rect">
              <a:avLst/>
            </a:prstGeom>
            <a:solidFill>
              <a:srgbClr val="B4B2B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837654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5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05556E-6 -1.48148E-6 L -0.25 -1.48148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00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A9CB5038-64F0-47E8-B8F4-F7E27637C5CC}"/>
              </a:ext>
            </a:extLst>
          </p:cNvPr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동기</a:t>
            </a: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CEE1F0C-7625-4702-BDA0-7E4DC5A6F3CC}"/>
              </a:ext>
            </a:extLst>
          </p:cNvPr>
          <p:cNvSpPr txBox="1"/>
          <p:nvPr/>
        </p:nvSpPr>
        <p:spPr>
          <a:xfrm>
            <a:off x="395536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D875E51A-CD08-4269-AE15-4B4F82683DAF}"/>
              </a:ext>
            </a:extLst>
          </p:cNvPr>
          <p:cNvSpPr txBox="1"/>
          <p:nvPr/>
        </p:nvSpPr>
        <p:spPr>
          <a:xfrm>
            <a:off x="1822174" y="2392100"/>
            <a:ext cx="1935257" cy="76944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앞이 잘 보이지 </a:t>
            </a:r>
            <a:endParaRPr lang="en-US" altLang="ko-KR" sz="2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않는 사용자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00A89F06-6C0E-456D-BD44-E3BFA1C30D49}"/>
              </a:ext>
            </a:extLst>
          </p:cNvPr>
          <p:cNvSpPr/>
          <p:nvPr/>
        </p:nvSpPr>
        <p:spPr>
          <a:xfrm>
            <a:off x="1169622" y="1772816"/>
            <a:ext cx="3240360" cy="1976230"/>
          </a:xfrm>
          <a:prstGeom prst="rect">
            <a:avLst/>
          </a:prstGeom>
          <a:noFill/>
          <a:ln w="76200">
            <a:solidFill>
              <a:srgbClr val="ACCB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="" xmlns:a16="http://schemas.microsoft.com/office/drawing/2014/main" id="{E4E6D588-AA61-4A12-9EDB-9EFC9696C687}"/>
              </a:ext>
            </a:extLst>
          </p:cNvPr>
          <p:cNvSpPr/>
          <p:nvPr/>
        </p:nvSpPr>
        <p:spPr>
          <a:xfrm>
            <a:off x="1227628" y="4190165"/>
            <a:ext cx="3240360" cy="1961622"/>
          </a:xfrm>
          <a:prstGeom prst="rect">
            <a:avLst/>
          </a:prstGeom>
          <a:noFill/>
          <a:ln w="76200">
            <a:solidFill>
              <a:srgbClr val="ACCB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="" xmlns:a16="http://schemas.microsoft.com/office/drawing/2014/main" id="{C15C3807-28D1-4BB8-A765-DB2789E55FB3}"/>
              </a:ext>
            </a:extLst>
          </p:cNvPr>
          <p:cNvSpPr txBox="1"/>
          <p:nvPr/>
        </p:nvSpPr>
        <p:spPr>
          <a:xfrm>
            <a:off x="1636912" y="4631325"/>
            <a:ext cx="2421792" cy="1107996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터치스크린이 </a:t>
            </a:r>
            <a:endParaRPr lang="en-US" altLang="ko-KR" sz="2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익숙하지 않은 </a:t>
            </a:r>
            <a:endParaRPr lang="en-US" altLang="ko-KR" sz="2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사용자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="" xmlns:a16="http://schemas.microsoft.com/office/drawing/2014/main" id="{95C6D17F-A752-47CC-97E1-028216F2D6DA}"/>
              </a:ext>
            </a:extLst>
          </p:cNvPr>
          <p:cNvSpPr txBox="1"/>
          <p:nvPr/>
        </p:nvSpPr>
        <p:spPr>
          <a:xfrm>
            <a:off x="5448605" y="2376210"/>
            <a:ext cx="1935257" cy="76944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높이 조절이</a:t>
            </a:r>
            <a:endParaRPr lang="en-US" altLang="ko-KR" sz="2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필요한 사용자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="" xmlns:a16="http://schemas.microsoft.com/office/drawing/2014/main" id="{4DE55ECA-5877-4785-87CB-05E80B41D16A}"/>
              </a:ext>
            </a:extLst>
          </p:cNvPr>
          <p:cNvSpPr txBox="1"/>
          <p:nvPr/>
        </p:nvSpPr>
        <p:spPr>
          <a:xfrm>
            <a:off x="5201308" y="4800602"/>
            <a:ext cx="2421792" cy="76944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줄 서서</a:t>
            </a:r>
            <a:endParaRPr lang="en-US" altLang="ko-KR" sz="2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기다리는 사용자</a:t>
            </a:r>
          </a:p>
        </p:txBody>
      </p:sp>
      <p:sp>
        <p:nvSpPr>
          <p:cNvPr id="40" name="직사각형 39">
            <a:extLst>
              <a:ext uri="{FF2B5EF4-FFF2-40B4-BE49-F238E27FC236}">
                <a16:creationId xmlns="" xmlns:a16="http://schemas.microsoft.com/office/drawing/2014/main" id="{0083C37F-0AF7-4EEC-9B04-FBCDE5E545DF}"/>
              </a:ext>
            </a:extLst>
          </p:cNvPr>
          <p:cNvSpPr/>
          <p:nvPr/>
        </p:nvSpPr>
        <p:spPr>
          <a:xfrm>
            <a:off x="4792024" y="1772816"/>
            <a:ext cx="3240360" cy="1976230"/>
          </a:xfrm>
          <a:prstGeom prst="rect">
            <a:avLst/>
          </a:prstGeom>
          <a:noFill/>
          <a:ln w="76200">
            <a:solidFill>
              <a:srgbClr val="ACCB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직사각형 40">
            <a:extLst>
              <a:ext uri="{FF2B5EF4-FFF2-40B4-BE49-F238E27FC236}">
                <a16:creationId xmlns="" xmlns:a16="http://schemas.microsoft.com/office/drawing/2014/main" id="{1B6C60A6-02BF-4979-957E-16B2D054C6ED}"/>
              </a:ext>
            </a:extLst>
          </p:cNvPr>
          <p:cNvSpPr/>
          <p:nvPr/>
        </p:nvSpPr>
        <p:spPr>
          <a:xfrm>
            <a:off x="4792024" y="4182861"/>
            <a:ext cx="3240360" cy="1976230"/>
          </a:xfrm>
          <a:prstGeom prst="rect">
            <a:avLst/>
          </a:prstGeom>
          <a:noFill/>
          <a:ln w="76200">
            <a:solidFill>
              <a:srgbClr val="ACCBF9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="" xmlns:a16="http://schemas.microsoft.com/office/drawing/2014/main" id="{499D17A5-FEB0-4384-9742-F2DB705712CC}"/>
              </a:ext>
            </a:extLst>
          </p:cNvPr>
          <p:cNvSpPr/>
          <p:nvPr/>
        </p:nvSpPr>
        <p:spPr>
          <a:xfrm>
            <a:off x="3577574" y="2996683"/>
            <a:ext cx="1768522" cy="1714929"/>
          </a:xfrm>
          <a:prstGeom prst="ellipse">
            <a:avLst/>
          </a:prstGeom>
          <a:solidFill>
            <a:srgbClr val="4A66AC"/>
          </a:solidFill>
          <a:ln>
            <a:solidFill>
              <a:srgbClr val="4A66A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선정 </a:t>
            </a:r>
            <a:endParaRPr lang="en-US" altLang="ko-KR" sz="30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  <a:defRPr lang="ko-KR" altLang="en-US"/>
            </a:pPr>
            <a:r>
              <a:rPr lang="ko-KR" altLang="en-US" sz="3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대상</a:t>
            </a:r>
          </a:p>
        </p:txBody>
      </p:sp>
    </p:spTree>
    <p:extLst>
      <p:ext uri="{BB962C8B-B14F-4D97-AF65-F5344CB8AC3E}">
        <p14:creationId xmlns:p14="http://schemas.microsoft.com/office/powerpoint/2010/main" val="21641789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D4C7DF44-C8FC-4E31-B23E-E086D798E562}"/>
              </a:ext>
            </a:extLst>
          </p:cNvPr>
          <p:cNvSpPr/>
          <p:nvPr/>
        </p:nvSpPr>
        <p:spPr>
          <a:xfrm>
            <a:off x="539552" y="2564904"/>
            <a:ext cx="7920880" cy="3456384"/>
          </a:xfrm>
          <a:prstGeom prst="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평행 사변형 12">
            <a:extLst>
              <a:ext uri="{FF2B5EF4-FFF2-40B4-BE49-F238E27FC236}">
                <a16:creationId xmlns="" xmlns:a16="http://schemas.microsoft.com/office/drawing/2014/main" id="{B85F3B11-B772-490D-AE63-17133FF12C06}"/>
              </a:ext>
            </a:extLst>
          </p:cNvPr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A9CB5038-64F0-47E8-B8F4-F7E27637C5CC}"/>
              </a:ext>
            </a:extLst>
          </p:cNvPr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동기</a:t>
            </a:r>
          </a:p>
        </p:txBody>
      </p:sp>
      <p:sp>
        <p:nvSpPr>
          <p:cNvPr id="15" name="직사각형 2">
            <a:extLst>
              <a:ext uri="{FF2B5EF4-FFF2-40B4-BE49-F238E27FC236}">
                <a16:creationId xmlns="" xmlns:a16="http://schemas.microsoft.com/office/drawing/2014/main" id="{C1B72717-EC73-4FAD-803D-E6370BAEA90A}"/>
              </a:ext>
            </a:extLst>
          </p:cNvPr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1CEE1F0C-7625-4702-BDA0-7E4DC5A6F3CC}"/>
              </a:ext>
            </a:extLst>
          </p:cNvPr>
          <p:cNvSpPr txBox="1"/>
          <p:nvPr/>
        </p:nvSpPr>
        <p:spPr>
          <a:xfrm>
            <a:off x="395536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="" xmlns:a16="http://schemas.microsoft.com/office/drawing/2014/main" id="{957C4117-F3BE-45F6-8E16-C863262B5FFA}"/>
              </a:ext>
            </a:extLst>
          </p:cNvPr>
          <p:cNvGrpSpPr/>
          <p:nvPr/>
        </p:nvGrpSpPr>
        <p:grpSpPr>
          <a:xfrm>
            <a:off x="1259632" y="1844824"/>
            <a:ext cx="6480720" cy="1440160"/>
            <a:chOff x="560451" y="4437112"/>
            <a:chExt cx="8116005" cy="1656184"/>
          </a:xfrm>
        </p:grpSpPr>
        <p:sp>
          <p:nvSpPr>
            <p:cNvPr id="18" name="사각형: 둥근 모서리 17">
              <a:extLst>
                <a:ext uri="{FF2B5EF4-FFF2-40B4-BE49-F238E27FC236}">
                  <a16:creationId xmlns="" xmlns:a16="http://schemas.microsoft.com/office/drawing/2014/main" id="{5433C9AB-DA8F-4162-B8B6-AE6694102104}"/>
                </a:ext>
              </a:extLst>
            </p:cNvPr>
            <p:cNvSpPr/>
            <p:nvPr/>
          </p:nvSpPr>
          <p:spPr>
            <a:xfrm>
              <a:off x="560451" y="4437112"/>
              <a:ext cx="8116005" cy="1656184"/>
            </a:xfrm>
            <a:prstGeom prst="roundRect">
              <a:avLst/>
            </a:prstGeom>
            <a:solidFill>
              <a:schemeClr val="accent2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altLang="ko-KR" sz="24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  <p:sp>
          <p:nvSpPr>
            <p:cNvPr id="19" name="TextBox 14">
              <a:extLst>
                <a:ext uri="{FF2B5EF4-FFF2-40B4-BE49-F238E27FC236}">
                  <a16:creationId xmlns="" xmlns:a16="http://schemas.microsoft.com/office/drawing/2014/main" id="{9C9E9901-6565-4FC1-9E17-795625A3B096}"/>
                </a:ext>
              </a:extLst>
            </p:cNvPr>
            <p:cNvSpPr txBox="1"/>
            <p:nvPr/>
          </p:nvSpPr>
          <p:spPr>
            <a:xfrm>
              <a:off x="1049050" y="4725144"/>
              <a:ext cx="7138806" cy="923330"/>
            </a:xfrm>
            <a:prstGeom prst="rect">
              <a:avLst/>
            </a:prstGeom>
          </p:spPr>
          <p:txBody>
            <a:bodyPr wrap="square">
              <a:spAutoFit/>
            </a:bodyPr>
            <a:lstStyle>
              <a:defPPr>
                <a:defRPr lang="ko-KR"/>
              </a:defPPr>
              <a:lvl1pPr marL="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1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defRPr lang="ko-KR" altLang="en-US"/>
              </a:pPr>
              <a:r>
                <a:rPr lang="ko-KR" altLang="en-US" sz="3000" b="1" dirty="0" err="1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유니스크</a:t>
              </a:r>
              <a:r>
                <a:rPr lang="en-US" altLang="ko-KR" sz="30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(</a:t>
              </a:r>
              <a:r>
                <a:rPr lang="en-US" altLang="ko-KR" sz="3000" b="1" dirty="0" err="1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unisk</a:t>
              </a:r>
              <a:r>
                <a:rPr lang="en-US" altLang="ko-KR" sz="3000" b="1" dirty="0">
                  <a:ln w="9525">
                    <a:solidFill>
                      <a:schemeClr val="bg1"/>
                    </a:solidFill>
                    <a:prstDash val="solid"/>
                  </a:ln>
                  <a:solidFill>
                    <a:srgbClr val="FF0000"/>
                  </a:solidFill>
                  <a:effectLst>
                    <a:outerShdw blurRad="50800" dist="38100" dir="18900000" algn="bl" rotWithShape="0">
                      <a:prstClr val="black">
                        <a:alpha val="40000"/>
                      </a:prst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)</a:t>
              </a:r>
            </a:p>
            <a:p>
              <a:pPr>
                <a:defRPr lang="ko-KR" altLang="en-US"/>
              </a:pPr>
              <a:r>
                <a:rPr lang="en-US" altLang="ko-KR" sz="2400" b="1" dirty="0">
                  <a:ln w="6600">
                    <a:noFill/>
                    <a:prstDash val="solid"/>
                  </a:ln>
                  <a:effectLst>
                    <a:outerShdw dist="38100" dir="2700000" sx="1000" sy="1000" algn="tl" rotWithShape="0">
                      <a:schemeClr val="tx1"/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: </a:t>
              </a:r>
              <a:r>
                <a:rPr lang="ko-KR" altLang="en-US" sz="2400" b="1" dirty="0" err="1">
                  <a:ln w="6600">
                    <a:noFill/>
                    <a:prstDash val="solid"/>
                  </a:ln>
                  <a:effectLst>
                    <a:outerShdw dist="38100" dir="2700000" sx="1000" sy="1000" algn="tl" rotWithShape="0">
                      <a:schemeClr val="tx1"/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유니버셜</a:t>
              </a:r>
              <a:r>
                <a:rPr lang="en-US" altLang="ko-KR" sz="2400" b="1" dirty="0">
                  <a:ln w="6600">
                    <a:noFill/>
                    <a:prstDash val="solid"/>
                  </a:ln>
                  <a:effectLst>
                    <a:outerShdw dist="38100" dir="2700000" sx="1000" sy="1000" algn="tl" rotWithShape="0">
                      <a:schemeClr val="tx1"/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(universal)+</a:t>
              </a:r>
              <a:r>
                <a:rPr lang="ko-KR" altLang="en-US" sz="2400" b="1" dirty="0">
                  <a:ln w="6600">
                    <a:noFill/>
                    <a:prstDash val="solid"/>
                  </a:ln>
                  <a:effectLst>
                    <a:outerShdw dist="38100" dir="2700000" sx="1000" sy="1000" algn="tl" rotWithShape="0">
                      <a:schemeClr val="tx1"/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키오스크</a:t>
              </a:r>
              <a:r>
                <a:rPr lang="en-US" altLang="ko-KR" sz="2400" b="1" dirty="0">
                  <a:ln w="6600">
                    <a:noFill/>
                    <a:prstDash val="solid"/>
                  </a:ln>
                  <a:effectLst>
                    <a:outerShdw dist="38100" dir="2700000" sx="1000" sy="1000" algn="tl" rotWithShape="0">
                      <a:schemeClr val="tx1"/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(kiosk)</a:t>
              </a:r>
              <a:endParaRPr lang="ko-KR" altLang="en-US" sz="2400" b="1" dirty="0">
                <a:ln w="6600">
                  <a:noFill/>
                  <a:prstDash val="solid"/>
                </a:ln>
                <a:effectLst>
                  <a:outerShdw dist="38100" dir="2700000" sx="1000" sy="1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C8137446-3617-4D52-AFF9-41C756A75040}"/>
              </a:ext>
            </a:extLst>
          </p:cNvPr>
          <p:cNvSpPr txBox="1"/>
          <p:nvPr/>
        </p:nvSpPr>
        <p:spPr>
          <a:xfrm>
            <a:off x="961309" y="3529727"/>
            <a:ext cx="7221381" cy="1689693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궁극적 목적은 키오스크를 쓸 수 없는 소외계층을 줄이고</a:t>
            </a:r>
            <a:endParaRPr lang="en-US" altLang="ko-KR" sz="24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기존 사용자들에게는 시간을 더욱 절약할 수 있는 </a:t>
            </a:r>
            <a:endParaRPr lang="en-US" altLang="ko-KR" sz="24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4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키오스크를 제작하고자 함 </a:t>
            </a:r>
            <a:endParaRPr lang="en-US" altLang="ko-KR" sz="24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96259727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사용자 지정 3">
      <a:dk1>
        <a:sysClr val="windowText" lastClr="000000"/>
      </a:dk1>
      <a:lt1>
        <a:srgbClr val="F1F3F9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기본">
      <a:maj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</TotalTime>
  <Words>672</Words>
  <Application>Microsoft Office PowerPoint</Application>
  <PresentationFormat>화면 슬라이드 쇼(4:3)</PresentationFormat>
  <Paragraphs>283</Paragraphs>
  <Slides>36</Slides>
  <Notes>34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36</vt:i4>
      </vt:variant>
    </vt:vector>
  </HeadingPairs>
  <TitlesOfParts>
    <vt:vector size="43" baseType="lpstr">
      <vt:lpstr>굴림</vt:lpstr>
      <vt:lpstr>Arial</vt:lpstr>
      <vt:lpstr>맑은 고딕</vt:lpstr>
      <vt:lpstr>Yoon 윤고딕 520_TT</vt:lpstr>
      <vt:lpstr>Corbel</vt:lpstr>
      <vt:lpstr>a옛날목욕탕L</vt:lpstr>
      <vt:lpstr>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7조</dc:creator>
  <cp:lastModifiedBy>이은진</cp:lastModifiedBy>
  <cp:revision>275</cp:revision>
  <dcterms:created xsi:type="dcterms:W3CDTF">2017-05-25T09:40:08Z</dcterms:created>
  <dcterms:modified xsi:type="dcterms:W3CDTF">2019-12-03T02:39:31Z</dcterms:modified>
  <cp:version>1000.0000.01</cp:version>
</cp:coreProperties>
</file>

<file path=docProps/thumbnail.jpeg>
</file>